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5" r:id="rId29"/>
    <p:sldId id="283" r:id="rId30"/>
    <p:sldId id="284" r:id="rId31"/>
    <p:sldId id="289" r:id="rId32"/>
    <p:sldId id="287" r:id="rId33"/>
    <p:sldId id="288"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9" r:id="rId51"/>
    <p:sldId id="306" r:id="rId52"/>
    <p:sldId id="307" r:id="rId53"/>
    <p:sldId id="308" r:id="rId54"/>
    <p:sldId id="310"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8" r:id="rId71"/>
    <p:sldId id="329" r:id="rId72"/>
    <p:sldId id="330" r:id="rId73"/>
    <p:sldId id="331" r:id="rId74"/>
    <p:sldId id="339" r:id="rId75"/>
    <p:sldId id="340" r:id="rId76"/>
    <p:sldId id="332" r:id="rId77"/>
    <p:sldId id="333" r:id="rId78"/>
    <p:sldId id="334" r:id="rId79"/>
    <p:sldId id="335" r:id="rId80"/>
    <p:sldId id="336" r:id="rId81"/>
    <p:sldId id="337" r:id="rId82"/>
    <p:sldId id="338" r:id="rId83"/>
    <p:sldId id="341" r:id="rId84"/>
    <p:sldId id="342" r:id="rId85"/>
    <p:sldId id="343" r:id="rId86"/>
    <p:sldId id="344" r:id="rId87"/>
    <p:sldId id="345" r:id="rId88"/>
    <p:sldId id="346" r:id="rId89"/>
    <p:sldId id="347" r:id="rId90"/>
    <p:sldId id="348" r:id="rId91"/>
    <p:sldId id="349"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7126C4-EECD-47C2-BE5A-782D92FC1F71}" v="18" dt="2024-08-06T01:30:11.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61" autoAdjust="0"/>
  </p:normalViewPr>
  <p:slideViewPr>
    <p:cSldViewPr snapToGrid="0">
      <p:cViewPr varScale="1">
        <p:scale>
          <a:sx n="77" d="100"/>
          <a:sy n="77" d="100"/>
        </p:scale>
        <p:origin x="88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esh Solanki" userId="dfca46d5e5ea358f" providerId="LiveId" clId="{C57126C4-EECD-47C2-BE5A-782D92FC1F71}"/>
    <pc:docChg chg="undo custSel addSld delSld modSld">
      <pc:chgData name="Mitesh Solanki" userId="dfca46d5e5ea358f" providerId="LiveId" clId="{C57126C4-EECD-47C2-BE5A-782D92FC1F71}" dt="2024-08-06T01:33:40.824" v="483" actId="1076"/>
      <pc:docMkLst>
        <pc:docMk/>
      </pc:docMkLst>
      <pc:sldChg chg="addSp delSp modSp mod">
        <pc:chgData name="Mitesh Solanki" userId="dfca46d5e5ea358f" providerId="LiveId" clId="{C57126C4-EECD-47C2-BE5A-782D92FC1F71}" dt="2024-08-05T04:38:28.874" v="280" actId="1076"/>
        <pc:sldMkLst>
          <pc:docMk/>
          <pc:sldMk cId="2435991028" sldId="310"/>
        </pc:sldMkLst>
        <pc:spChg chg="mod">
          <ac:chgData name="Mitesh Solanki" userId="dfca46d5e5ea358f" providerId="LiveId" clId="{C57126C4-EECD-47C2-BE5A-782D92FC1F71}" dt="2024-08-05T04:06:17.318" v="114" actId="113"/>
          <ac:spMkLst>
            <pc:docMk/>
            <pc:sldMk cId="2435991028" sldId="310"/>
            <ac:spMk id="2" creationId="{5F73CCFF-FE0E-A7AC-E24B-0A0457609025}"/>
          </ac:spMkLst>
        </pc:spChg>
        <pc:spChg chg="mod">
          <ac:chgData name="Mitesh Solanki" userId="dfca46d5e5ea358f" providerId="LiveId" clId="{C57126C4-EECD-47C2-BE5A-782D92FC1F71}" dt="2024-08-05T04:07:11.045" v="125" actId="207"/>
          <ac:spMkLst>
            <pc:docMk/>
            <pc:sldMk cId="2435991028" sldId="310"/>
            <ac:spMk id="3" creationId="{460F17F4-900D-0E01-1709-7AF49A05F3CD}"/>
          </ac:spMkLst>
        </pc:spChg>
        <pc:spChg chg="add del mod">
          <ac:chgData name="Mitesh Solanki" userId="dfca46d5e5ea358f" providerId="LiveId" clId="{C57126C4-EECD-47C2-BE5A-782D92FC1F71}" dt="2024-08-05T04:37:57.117" v="270" actId="22"/>
          <ac:spMkLst>
            <pc:docMk/>
            <pc:sldMk cId="2435991028" sldId="310"/>
            <ac:spMk id="5" creationId="{D111D141-2B8F-5EB5-7EFE-D86C5C7117ED}"/>
          </ac:spMkLst>
        </pc:spChg>
        <pc:spChg chg="add del">
          <ac:chgData name="Mitesh Solanki" userId="dfca46d5e5ea358f" providerId="LiveId" clId="{C57126C4-EECD-47C2-BE5A-782D92FC1F71}" dt="2024-08-05T04:37:59.880" v="272" actId="22"/>
          <ac:spMkLst>
            <pc:docMk/>
            <pc:sldMk cId="2435991028" sldId="310"/>
            <ac:spMk id="7" creationId="{50BF966E-4DF5-26FC-77A5-D7FC9C37B3EA}"/>
          </ac:spMkLst>
        </pc:spChg>
        <pc:spChg chg="add mod">
          <ac:chgData name="Mitesh Solanki" userId="dfca46d5e5ea358f" providerId="LiveId" clId="{C57126C4-EECD-47C2-BE5A-782D92FC1F71}" dt="2024-08-05T04:38:28.874" v="280" actId="1076"/>
          <ac:spMkLst>
            <pc:docMk/>
            <pc:sldMk cId="2435991028" sldId="310"/>
            <ac:spMk id="9" creationId="{E6585636-9B66-61F4-B720-94A9FB820073}"/>
          </ac:spMkLst>
        </pc:spChg>
        <pc:picChg chg="mod">
          <ac:chgData name="Mitesh Solanki" userId="dfca46d5e5ea358f" providerId="LiveId" clId="{C57126C4-EECD-47C2-BE5A-782D92FC1F71}" dt="2024-08-05T04:37:49.105" v="266" actId="1076"/>
          <ac:picMkLst>
            <pc:docMk/>
            <pc:sldMk cId="2435991028" sldId="310"/>
            <ac:picMk id="1028" creationId="{FA794442-0567-2F9E-2CCF-94A4FEE2D8E3}"/>
          </ac:picMkLst>
        </pc:picChg>
      </pc:sldChg>
      <pc:sldChg chg="del">
        <pc:chgData name="Mitesh Solanki" userId="dfca46d5e5ea358f" providerId="LiveId" clId="{C57126C4-EECD-47C2-BE5A-782D92FC1F71}" dt="2024-08-05T04:27:01.536" v="265" actId="2696"/>
        <pc:sldMkLst>
          <pc:docMk/>
          <pc:sldMk cId="2496944233" sldId="311"/>
        </pc:sldMkLst>
      </pc:sldChg>
      <pc:sldChg chg="modSp mod">
        <pc:chgData name="Mitesh Solanki" userId="dfca46d5e5ea358f" providerId="LiveId" clId="{C57126C4-EECD-47C2-BE5A-782D92FC1F71}" dt="2024-08-05T04:40:54.717" v="302" actId="27636"/>
        <pc:sldMkLst>
          <pc:docMk/>
          <pc:sldMk cId="2682508501" sldId="312"/>
        </pc:sldMkLst>
        <pc:spChg chg="mod">
          <ac:chgData name="Mitesh Solanki" userId="dfca46d5e5ea358f" providerId="LiveId" clId="{C57126C4-EECD-47C2-BE5A-782D92FC1F71}" dt="2024-08-05T04:40:54.717" v="302" actId="27636"/>
          <ac:spMkLst>
            <pc:docMk/>
            <pc:sldMk cId="2682508501" sldId="312"/>
            <ac:spMk id="3" creationId="{CED70FC3-288B-DD29-F54C-3937EF6A433B}"/>
          </ac:spMkLst>
        </pc:spChg>
        <pc:spChg chg="mod">
          <ac:chgData name="Mitesh Solanki" userId="dfca46d5e5ea358f" providerId="LiveId" clId="{C57126C4-EECD-47C2-BE5A-782D92FC1F71}" dt="2024-08-05T04:07:25.854" v="128" actId="113"/>
          <ac:spMkLst>
            <pc:docMk/>
            <pc:sldMk cId="2682508501" sldId="312"/>
            <ac:spMk id="4" creationId="{A23AB76A-F2F0-92AB-186D-FDC5022A2706}"/>
          </ac:spMkLst>
        </pc:spChg>
      </pc:sldChg>
      <pc:sldChg chg="modSp mod">
        <pc:chgData name="Mitesh Solanki" userId="dfca46d5e5ea358f" providerId="LiveId" clId="{C57126C4-EECD-47C2-BE5A-782D92FC1F71}" dt="2024-08-05T04:10:04.627" v="177" actId="1076"/>
        <pc:sldMkLst>
          <pc:docMk/>
          <pc:sldMk cId="932668180" sldId="313"/>
        </pc:sldMkLst>
        <pc:spChg chg="mod">
          <ac:chgData name="Mitesh Solanki" userId="dfca46d5e5ea358f" providerId="LiveId" clId="{C57126C4-EECD-47C2-BE5A-782D92FC1F71}" dt="2024-08-05T04:10:01.126" v="176" actId="207"/>
          <ac:spMkLst>
            <pc:docMk/>
            <pc:sldMk cId="932668180" sldId="313"/>
            <ac:spMk id="3" creationId="{95E098A6-9A44-DB23-8FB6-EA8738EDCF3B}"/>
          </ac:spMkLst>
        </pc:spChg>
        <pc:picChg chg="mod">
          <ac:chgData name="Mitesh Solanki" userId="dfca46d5e5ea358f" providerId="LiveId" clId="{C57126C4-EECD-47C2-BE5A-782D92FC1F71}" dt="2024-08-05T04:10:04.627" v="177" actId="1076"/>
          <ac:picMkLst>
            <pc:docMk/>
            <pc:sldMk cId="932668180" sldId="313"/>
            <ac:picMk id="4" creationId="{97980765-2C41-C78C-1105-D097C136D578}"/>
          </ac:picMkLst>
        </pc:picChg>
      </pc:sldChg>
      <pc:sldChg chg="modSp mod">
        <pc:chgData name="Mitesh Solanki" userId="dfca46d5e5ea358f" providerId="LiveId" clId="{C57126C4-EECD-47C2-BE5A-782D92FC1F71}" dt="2024-08-05T04:41:55.810" v="305" actId="1076"/>
        <pc:sldMkLst>
          <pc:docMk/>
          <pc:sldMk cId="1987376557" sldId="314"/>
        </pc:sldMkLst>
        <pc:spChg chg="mod">
          <ac:chgData name="Mitesh Solanki" userId="dfca46d5e5ea358f" providerId="LiveId" clId="{C57126C4-EECD-47C2-BE5A-782D92FC1F71}" dt="2024-08-05T04:10:16.490" v="179" actId="113"/>
          <ac:spMkLst>
            <pc:docMk/>
            <pc:sldMk cId="1987376557" sldId="314"/>
            <ac:spMk id="2" creationId="{872CFA04-673D-67CE-2F0E-76A9F00803AE}"/>
          </ac:spMkLst>
        </pc:spChg>
        <pc:spChg chg="mod">
          <ac:chgData name="Mitesh Solanki" userId="dfca46d5e5ea358f" providerId="LiveId" clId="{C57126C4-EECD-47C2-BE5A-782D92FC1F71}" dt="2024-08-05T04:41:55.810" v="305" actId="1076"/>
          <ac:spMkLst>
            <pc:docMk/>
            <pc:sldMk cId="1987376557" sldId="314"/>
            <ac:spMk id="3" creationId="{6CBAF326-50A1-14FF-8539-FA6A45E86912}"/>
          </ac:spMkLst>
        </pc:spChg>
      </pc:sldChg>
      <pc:sldChg chg="addSp delSp modSp mod">
        <pc:chgData name="Mitesh Solanki" userId="dfca46d5e5ea358f" providerId="LiveId" clId="{C57126C4-EECD-47C2-BE5A-782D92FC1F71}" dt="2024-08-05T04:48:27.985" v="322" actId="1076"/>
        <pc:sldMkLst>
          <pc:docMk/>
          <pc:sldMk cId="894975676" sldId="315"/>
        </pc:sldMkLst>
        <pc:picChg chg="add mod">
          <ac:chgData name="Mitesh Solanki" userId="dfca46d5e5ea358f" providerId="LiveId" clId="{C57126C4-EECD-47C2-BE5A-782D92FC1F71}" dt="2024-08-05T04:48:05.013" v="316" actId="14100"/>
          <ac:picMkLst>
            <pc:docMk/>
            <pc:sldMk cId="894975676" sldId="315"/>
            <ac:picMk id="3" creationId="{6DF94C57-EC53-948A-795D-011DF49564A2}"/>
          </ac:picMkLst>
        </pc:picChg>
        <pc:picChg chg="add mod">
          <ac:chgData name="Mitesh Solanki" userId="dfca46d5e5ea358f" providerId="LiveId" clId="{C57126C4-EECD-47C2-BE5A-782D92FC1F71}" dt="2024-08-05T04:48:27.985" v="322" actId="1076"/>
          <ac:picMkLst>
            <pc:docMk/>
            <pc:sldMk cId="894975676" sldId="315"/>
            <ac:picMk id="4" creationId="{EBF5DDB3-026F-BC77-9177-86DA9AA9C55B}"/>
          </ac:picMkLst>
        </pc:picChg>
        <pc:picChg chg="del">
          <ac:chgData name="Mitesh Solanki" userId="dfca46d5e5ea358f" providerId="LiveId" clId="{C57126C4-EECD-47C2-BE5A-782D92FC1F71}" dt="2024-08-05T04:46:31.303" v="306" actId="478"/>
          <ac:picMkLst>
            <pc:docMk/>
            <pc:sldMk cId="894975676" sldId="315"/>
            <ac:picMk id="2050" creationId="{D68733CC-F0F5-6A21-D4BD-2F1068B7BA5B}"/>
          </ac:picMkLst>
        </pc:picChg>
      </pc:sldChg>
      <pc:sldChg chg="delSp modSp mod">
        <pc:chgData name="Mitesh Solanki" userId="dfca46d5e5ea358f" providerId="LiveId" clId="{C57126C4-EECD-47C2-BE5A-782D92FC1F71}" dt="2024-08-05T04:52:02.801" v="326" actId="113"/>
        <pc:sldMkLst>
          <pc:docMk/>
          <pc:sldMk cId="321748326" sldId="316"/>
        </pc:sldMkLst>
        <pc:spChg chg="mod">
          <ac:chgData name="Mitesh Solanki" userId="dfca46d5e5ea358f" providerId="LiveId" clId="{C57126C4-EECD-47C2-BE5A-782D92FC1F71}" dt="2024-08-05T04:52:02.801" v="326" actId="113"/>
          <ac:spMkLst>
            <pc:docMk/>
            <pc:sldMk cId="321748326" sldId="316"/>
            <ac:spMk id="3" creationId="{B9B81673-A944-ECDB-DCB8-57447EDBA375}"/>
          </ac:spMkLst>
        </pc:spChg>
        <pc:picChg chg="del">
          <ac:chgData name="Mitesh Solanki" userId="dfca46d5e5ea358f" providerId="LiveId" clId="{C57126C4-EECD-47C2-BE5A-782D92FC1F71}" dt="2024-08-05T04:48:39.395" v="323" actId="478"/>
          <ac:picMkLst>
            <pc:docMk/>
            <pc:sldMk cId="321748326" sldId="316"/>
            <ac:picMk id="5" creationId="{7D5990B0-FE4E-E557-979C-CB211F253F1C}"/>
          </ac:picMkLst>
        </pc:picChg>
      </pc:sldChg>
      <pc:sldChg chg="delSp modSp mod">
        <pc:chgData name="Mitesh Solanki" userId="dfca46d5e5ea358f" providerId="LiveId" clId="{C57126C4-EECD-47C2-BE5A-782D92FC1F71}" dt="2024-08-05T04:25:46.521" v="249" actId="207"/>
        <pc:sldMkLst>
          <pc:docMk/>
          <pc:sldMk cId="3818750270" sldId="317"/>
        </pc:sldMkLst>
        <pc:spChg chg="del mod">
          <ac:chgData name="Mitesh Solanki" userId="dfca46d5e5ea358f" providerId="LiveId" clId="{C57126C4-EECD-47C2-BE5A-782D92FC1F71}" dt="2024-08-05T03:56:35.476" v="1" actId="478"/>
          <ac:spMkLst>
            <pc:docMk/>
            <pc:sldMk cId="3818750270" sldId="317"/>
            <ac:spMk id="2" creationId="{C8A4111E-AFFD-5683-4F1E-1325728FFBA0}"/>
          </ac:spMkLst>
        </pc:spChg>
        <pc:spChg chg="mod">
          <ac:chgData name="Mitesh Solanki" userId="dfca46d5e5ea358f" providerId="LiveId" clId="{C57126C4-EECD-47C2-BE5A-782D92FC1F71}" dt="2024-08-05T04:25:46.521" v="249" actId="207"/>
          <ac:spMkLst>
            <pc:docMk/>
            <pc:sldMk cId="3818750270" sldId="317"/>
            <ac:spMk id="3" creationId="{E9CA3F23-533D-3349-F54C-C60E649E12AD}"/>
          </ac:spMkLst>
        </pc:spChg>
      </pc:sldChg>
      <pc:sldChg chg="addSp delSp modSp new mod">
        <pc:chgData name="Mitesh Solanki" userId="dfca46d5e5ea358f" providerId="LiveId" clId="{C57126C4-EECD-47C2-BE5A-782D92FC1F71}" dt="2024-08-05T04:26:08.594" v="254" actId="207"/>
        <pc:sldMkLst>
          <pc:docMk/>
          <pc:sldMk cId="4106170405" sldId="318"/>
        </pc:sldMkLst>
        <pc:spChg chg="del mod">
          <ac:chgData name="Mitesh Solanki" userId="dfca46d5e5ea358f" providerId="LiveId" clId="{C57126C4-EECD-47C2-BE5A-782D92FC1F71}" dt="2024-08-05T04:02:46.571" v="85" actId="478"/>
          <ac:spMkLst>
            <pc:docMk/>
            <pc:sldMk cId="4106170405" sldId="318"/>
            <ac:spMk id="2" creationId="{6DFAAE07-0CC7-B3BD-9752-AF53622854AF}"/>
          </ac:spMkLst>
        </pc:spChg>
        <pc:spChg chg="mod">
          <ac:chgData name="Mitesh Solanki" userId="dfca46d5e5ea358f" providerId="LiveId" clId="{C57126C4-EECD-47C2-BE5A-782D92FC1F71}" dt="2024-08-05T04:26:08.594" v="254" actId="207"/>
          <ac:spMkLst>
            <pc:docMk/>
            <pc:sldMk cId="4106170405" sldId="318"/>
            <ac:spMk id="3" creationId="{365EEED2-CF2B-F5E8-1F63-DC4E32B2D930}"/>
          </ac:spMkLst>
        </pc:spChg>
        <pc:spChg chg="add del mod">
          <ac:chgData name="Mitesh Solanki" userId="dfca46d5e5ea358f" providerId="LiveId" clId="{C57126C4-EECD-47C2-BE5A-782D92FC1F71}" dt="2024-08-05T04:02:49.523" v="87" actId="478"/>
          <ac:spMkLst>
            <pc:docMk/>
            <pc:sldMk cId="4106170405" sldId="318"/>
            <ac:spMk id="5" creationId="{952953F3-1104-97ED-FE8A-4620F918B7E5}"/>
          </ac:spMkLst>
        </pc:spChg>
      </pc:sldChg>
      <pc:sldChg chg="delSp modSp new mod">
        <pc:chgData name="Mitesh Solanki" userId="dfca46d5e5ea358f" providerId="LiveId" clId="{C57126C4-EECD-47C2-BE5A-782D92FC1F71}" dt="2024-08-05T04:26:26.899" v="259" actId="207"/>
        <pc:sldMkLst>
          <pc:docMk/>
          <pc:sldMk cId="3560881952" sldId="319"/>
        </pc:sldMkLst>
        <pc:spChg chg="del mod">
          <ac:chgData name="Mitesh Solanki" userId="dfca46d5e5ea358f" providerId="LiveId" clId="{C57126C4-EECD-47C2-BE5A-782D92FC1F71}" dt="2024-08-05T04:02:55.939" v="88" actId="478"/>
          <ac:spMkLst>
            <pc:docMk/>
            <pc:sldMk cId="3560881952" sldId="319"/>
            <ac:spMk id="2" creationId="{7752260C-1FFB-6A50-BF00-A2ACD1C8E824}"/>
          </ac:spMkLst>
        </pc:spChg>
        <pc:spChg chg="mod">
          <ac:chgData name="Mitesh Solanki" userId="dfca46d5e5ea358f" providerId="LiveId" clId="{C57126C4-EECD-47C2-BE5A-782D92FC1F71}" dt="2024-08-05T04:26:26.899" v="259" actId="207"/>
          <ac:spMkLst>
            <pc:docMk/>
            <pc:sldMk cId="3560881952" sldId="319"/>
            <ac:spMk id="3" creationId="{BF455DA0-AD0E-7374-9FCE-3DB910815CBC}"/>
          </ac:spMkLst>
        </pc:spChg>
      </pc:sldChg>
      <pc:sldChg chg="delSp modSp new mod">
        <pc:chgData name="Mitesh Solanki" userId="dfca46d5e5ea358f" providerId="LiveId" clId="{C57126C4-EECD-47C2-BE5A-782D92FC1F71}" dt="2024-08-05T04:26:52.558" v="264" actId="207"/>
        <pc:sldMkLst>
          <pc:docMk/>
          <pc:sldMk cId="4029373921" sldId="320"/>
        </pc:sldMkLst>
        <pc:spChg chg="del mod">
          <ac:chgData name="Mitesh Solanki" userId="dfca46d5e5ea358f" providerId="LiveId" clId="{C57126C4-EECD-47C2-BE5A-782D92FC1F71}" dt="2024-08-05T04:05:15.918" v="99" actId="478"/>
          <ac:spMkLst>
            <pc:docMk/>
            <pc:sldMk cId="4029373921" sldId="320"/>
            <ac:spMk id="2" creationId="{E8F51F4E-6DC1-6293-37BB-3BC323419BDE}"/>
          </ac:spMkLst>
        </pc:spChg>
        <pc:spChg chg="mod">
          <ac:chgData name="Mitesh Solanki" userId="dfca46d5e5ea358f" providerId="LiveId" clId="{C57126C4-EECD-47C2-BE5A-782D92FC1F71}" dt="2024-08-05T04:26:52.558" v="264" actId="207"/>
          <ac:spMkLst>
            <pc:docMk/>
            <pc:sldMk cId="4029373921" sldId="320"/>
            <ac:spMk id="3" creationId="{9F68F0DF-3201-DE08-E23A-08ED7128A2DD}"/>
          </ac:spMkLst>
        </pc:spChg>
      </pc:sldChg>
      <pc:sldChg chg="modSp new mod">
        <pc:chgData name="Mitesh Solanki" userId="dfca46d5e5ea358f" providerId="LiveId" clId="{C57126C4-EECD-47C2-BE5A-782D92FC1F71}" dt="2024-08-06T01:20:43.406" v="353"/>
        <pc:sldMkLst>
          <pc:docMk/>
          <pc:sldMk cId="382359735" sldId="321"/>
        </pc:sldMkLst>
        <pc:spChg chg="mod">
          <ac:chgData name="Mitesh Solanki" userId="dfca46d5e5ea358f" providerId="LiveId" clId="{C57126C4-EECD-47C2-BE5A-782D92FC1F71}" dt="2024-08-06T01:17:27.006" v="335" actId="1076"/>
          <ac:spMkLst>
            <pc:docMk/>
            <pc:sldMk cId="382359735" sldId="321"/>
            <ac:spMk id="2" creationId="{EA914692-C651-494A-E589-849C9893C320}"/>
          </ac:spMkLst>
        </pc:spChg>
        <pc:spChg chg="mod">
          <ac:chgData name="Mitesh Solanki" userId="dfca46d5e5ea358f" providerId="LiveId" clId="{C57126C4-EECD-47C2-BE5A-782D92FC1F71}" dt="2024-08-06T01:20:43.406" v="353"/>
          <ac:spMkLst>
            <pc:docMk/>
            <pc:sldMk cId="382359735" sldId="321"/>
            <ac:spMk id="3" creationId="{2FA7842C-751C-6954-ADA9-146C02965065}"/>
          </ac:spMkLst>
        </pc:spChg>
      </pc:sldChg>
      <pc:sldChg chg="delSp modSp new mod">
        <pc:chgData name="Mitesh Solanki" userId="dfca46d5e5ea358f" providerId="LiveId" clId="{C57126C4-EECD-47C2-BE5A-782D92FC1F71}" dt="2024-08-06T01:23:52.911" v="390" actId="27636"/>
        <pc:sldMkLst>
          <pc:docMk/>
          <pc:sldMk cId="3187193302" sldId="322"/>
        </pc:sldMkLst>
        <pc:spChg chg="del mod">
          <ac:chgData name="Mitesh Solanki" userId="dfca46d5e5ea358f" providerId="LiveId" clId="{C57126C4-EECD-47C2-BE5A-782D92FC1F71}" dt="2024-08-06T01:21:31.596" v="356" actId="478"/>
          <ac:spMkLst>
            <pc:docMk/>
            <pc:sldMk cId="3187193302" sldId="322"/>
            <ac:spMk id="2" creationId="{70712F9E-B585-41FF-A644-FA927ECBE8DC}"/>
          </ac:spMkLst>
        </pc:spChg>
        <pc:spChg chg="mod">
          <ac:chgData name="Mitesh Solanki" userId="dfca46d5e5ea358f" providerId="LiveId" clId="{C57126C4-EECD-47C2-BE5A-782D92FC1F71}" dt="2024-08-06T01:23:52.911" v="390" actId="27636"/>
          <ac:spMkLst>
            <pc:docMk/>
            <pc:sldMk cId="3187193302" sldId="322"/>
            <ac:spMk id="3" creationId="{F695529C-8202-4F81-6603-52EBB9EC60B7}"/>
          </ac:spMkLst>
        </pc:spChg>
      </pc:sldChg>
      <pc:sldChg chg="addSp delSp modSp new mod">
        <pc:chgData name="Mitesh Solanki" userId="dfca46d5e5ea358f" providerId="LiveId" clId="{C57126C4-EECD-47C2-BE5A-782D92FC1F71}" dt="2024-08-06T01:24:33.654" v="407" actId="14100"/>
        <pc:sldMkLst>
          <pc:docMk/>
          <pc:sldMk cId="1451282396" sldId="323"/>
        </pc:sldMkLst>
        <pc:spChg chg="add del mod">
          <ac:chgData name="Mitesh Solanki" userId="dfca46d5e5ea358f" providerId="LiveId" clId="{C57126C4-EECD-47C2-BE5A-782D92FC1F71}" dt="2024-08-06T01:24:25.410" v="403" actId="478"/>
          <ac:spMkLst>
            <pc:docMk/>
            <pc:sldMk cId="1451282396" sldId="323"/>
            <ac:spMk id="2" creationId="{DBA240B4-6B79-CB98-74A6-55421BDD14CA}"/>
          </ac:spMkLst>
        </pc:spChg>
        <pc:spChg chg="del mod">
          <ac:chgData name="Mitesh Solanki" userId="dfca46d5e5ea358f" providerId="LiveId" clId="{C57126C4-EECD-47C2-BE5A-782D92FC1F71}" dt="2024-08-06T01:24:20.835" v="400" actId="478"/>
          <ac:spMkLst>
            <pc:docMk/>
            <pc:sldMk cId="1451282396" sldId="323"/>
            <ac:spMk id="3" creationId="{EE15CCB9-78E7-48D8-339A-90A7875146C3}"/>
          </ac:spMkLst>
        </pc:spChg>
        <pc:picChg chg="add mod">
          <ac:chgData name="Mitesh Solanki" userId="dfca46d5e5ea358f" providerId="LiveId" clId="{C57126C4-EECD-47C2-BE5A-782D92FC1F71}" dt="2024-08-06T01:24:33.654" v="407" actId="14100"/>
          <ac:picMkLst>
            <pc:docMk/>
            <pc:sldMk cId="1451282396" sldId="323"/>
            <ac:picMk id="1026" creationId="{88C61174-29B0-B540-D8F2-33828D7C1BEC}"/>
          </ac:picMkLst>
        </pc:picChg>
      </pc:sldChg>
      <pc:sldChg chg="modSp new mod">
        <pc:chgData name="Mitesh Solanki" userId="dfca46d5e5ea358f" providerId="LiveId" clId="{C57126C4-EECD-47C2-BE5A-782D92FC1F71}" dt="2024-08-06T01:26:56.784" v="433" actId="27636"/>
        <pc:sldMkLst>
          <pc:docMk/>
          <pc:sldMk cId="222405692" sldId="324"/>
        </pc:sldMkLst>
        <pc:spChg chg="mod">
          <ac:chgData name="Mitesh Solanki" userId="dfca46d5e5ea358f" providerId="LiveId" clId="{C57126C4-EECD-47C2-BE5A-782D92FC1F71}" dt="2024-08-06T01:26:31.422" v="425" actId="1076"/>
          <ac:spMkLst>
            <pc:docMk/>
            <pc:sldMk cId="222405692" sldId="324"/>
            <ac:spMk id="2" creationId="{AD826DA4-1B16-FBA9-949B-559A1D2007B1}"/>
          </ac:spMkLst>
        </pc:spChg>
        <pc:spChg chg="mod">
          <ac:chgData name="Mitesh Solanki" userId="dfca46d5e5ea358f" providerId="LiveId" clId="{C57126C4-EECD-47C2-BE5A-782D92FC1F71}" dt="2024-08-06T01:26:56.784" v="433" actId="27636"/>
          <ac:spMkLst>
            <pc:docMk/>
            <pc:sldMk cId="222405692" sldId="324"/>
            <ac:spMk id="3" creationId="{F5C6B41B-76B0-D51D-2888-1E872EFFC132}"/>
          </ac:spMkLst>
        </pc:spChg>
      </pc:sldChg>
      <pc:sldChg chg="addSp delSp modSp new mod">
        <pc:chgData name="Mitesh Solanki" userId="dfca46d5e5ea358f" providerId="LiveId" clId="{C57126C4-EECD-47C2-BE5A-782D92FC1F71}" dt="2024-08-06T01:27:57.473" v="445" actId="1076"/>
        <pc:sldMkLst>
          <pc:docMk/>
          <pc:sldMk cId="3165651861" sldId="325"/>
        </pc:sldMkLst>
        <pc:spChg chg="del mod">
          <ac:chgData name="Mitesh Solanki" userId="dfca46d5e5ea358f" providerId="LiveId" clId="{C57126C4-EECD-47C2-BE5A-782D92FC1F71}" dt="2024-08-06T01:27:33.876" v="438" actId="478"/>
          <ac:spMkLst>
            <pc:docMk/>
            <pc:sldMk cId="3165651861" sldId="325"/>
            <ac:spMk id="2" creationId="{6AE29A2F-06D0-E63A-127D-6CC401927C0D}"/>
          </ac:spMkLst>
        </pc:spChg>
        <pc:spChg chg="del mod">
          <ac:chgData name="Mitesh Solanki" userId="dfca46d5e5ea358f" providerId="LiveId" clId="{C57126C4-EECD-47C2-BE5A-782D92FC1F71}" dt="2024-08-06T01:27:32.205" v="436" actId="478"/>
          <ac:spMkLst>
            <pc:docMk/>
            <pc:sldMk cId="3165651861" sldId="325"/>
            <ac:spMk id="3" creationId="{E9B1D4E4-4E2A-8555-E2BC-140748A20CFA}"/>
          </ac:spMkLst>
        </pc:spChg>
        <pc:picChg chg="add mod">
          <ac:chgData name="Mitesh Solanki" userId="dfca46d5e5ea358f" providerId="LiveId" clId="{C57126C4-EECD-47C2-BE5A-782D92FC1F71}" dt="2024-08-06T01:27:57.473" v="445" actId="1076"/>
          <ac:picMkLst>
            <pc:docMk/>
            <pc:sldMk cId="3165651861" sldId="325"/>
            <ac:picMk id="2050" creationId="{E60A6083-6E74-B683-83DD-AF1BD66DF4C1}"/>
          </ac:picMkLst>
        </pc:picChg>
      </pc:sldChg>
      <pc:sldChg chg="modSp new mod">
        <pc:chgData name="Mitesh Solanki" userId="dfca46d5e5ea358f" providerId="LiveId" clId="{C57126C4-EECD-47C2-BE5A-782D92FC1F71}" dt="2024-08-06T01:29:48.376" v="460" actId="27636"/>
        <pc:sldMkLst>
          <pc:docMk/>
          <pc:sldMk cId="1386037216" sldId="326"/>
        </pc:sldMkLst>
        <pc:spChg chg="mod">
          <ac:chgData name="Mitesh Solanki" userId="dfca46d5e5ea358f" providerId="LiveId" clId="{C57126C4-EECD-47C2-BE5A-782D92FC1F71}" dt="2024-08-06T01:28:59.719" v="451" actId="1076"/>
          <ac:spMkLst>
            <pc:docMk/>
            <pc:sldMk cId="1386037216" sldId="326"/>
            <ac:spMk id="2" creationId="{99DAB503-BDAF-807D-48DC-977A9799594B}"/>
          </ac:spMkLst>
        </pc:spChg>
        <pc:spChg chg="mod">
          <ac:chgData name="Mitesh Solanki" userId="dfca46d5e5ea358f" providerId="LiveId" clId="{C57126C4-EECD-47C2-BE5A-782D92FC1F71}" dt="2024-08-06T01:29:48.376" v="460" actId="27636"/>
          <ac:spMkLst>
            <pc:docMk/>
            <pc:sldMk cId="1386037216" sldId="326"/>
            <ac:spMk id="3" creationId="{64ECEB84-E07E-6317-28EA-6FD7DFC90F9B}"/>
          </ac:spMkLst>
        </pc:spChg>
      </pc:sldChg>
      <pc:sldChg chg="addSp delSp modSp new mod">
        <pc:chgData name="Mitesh Solanki" userId="dfca46d5e5ea358f" providerId="LiveId" clId="{C57126C4-EECD-47C2-BE5A-782D92FC1F71}" dt="2024-08-06T01:30:11.027" v="466"/>
        <pc:sldMkLst>
          <pc:docMk/>
          <pc:sldMk cId="2924731773" sldId="327"/>
        </pc:sldMkLst>
        <pc:spChg chg="del mod">
          <ac:chgData name="Mitesh Solanki" userId="dfca46d5e5ea358f" providerId="LiveId" clId="{C57126C4-EECD-47C2-BE5A-782D92FC1F71}" dt="2024-08-06T01:30:06.552" v="465" actId="478"/>
          <ac:spMkLst>
            <pc:docMk/>
            <pc:sldMk cId="2924731773" sldId="327"/>
            <ac:spMk id="2" creationId="{1D187B58-0A75-581F-52DD-B736A07F22F6}"/>
          </ac:spMkLst>
        </pc:spChg>
        <pc:spChg chg="del mod">
          <ac:chgData name="Mitesh Solanki" userId="dfca46d5e5ea358f" providerId="LiveId" clId="{C57126C4-EECD-47C2-BE5A-782D92FC1F71}" dt="2024-08-06T01:30:04.230" v="463" actId="478"/>
          <ac:spMkLst>
            <pc:docMk/>
            <pc:sldMk cId="2924731773" sldId="327"/>
            <ac:spMk id="3" creationId="{6DE320E3-F7CA-A656-4508-1FDE0C07A3BD}"/>
          </ac:spMkLst>
        </pc:spChg>
        <pc:picChg chg="add">
          <ac:chgData name="Mitesh Solanki" userId="dfca46d5e5ea358f" providerId="LiveId" clId="{C57126C4-EECD-47C2-BE5A-782D92FC1F71}" dt="2024-08-06T01:30:11.027" v="466"/>
          <ac:picMkLst>
            <pc:docMk/>
            <pc:sldMk cId="2924731773" sldId="327"/>
            <ac:picMk id="3074" creationId="{B3B898C6-B84E-DF2D-299E-3A9B62AB95F9}"/>
          </ac:picMkLst>
        </pc:picChg>
      </pc:sldChg>
      <pc:sldChg chg="addSp delSp modSp new mod">
        <pc:chgData name="Mitesh Solanki" userId="dfca46d5e5ea358f" providerId="LiveId" clId="{C57126C4-EECD-47C2-BE5A-782D92FC1F71}" dt="2024-08-06T01:33:40.824" v="483" actId="1076"/>
        <pc:sldMkLst>
          <pc:docMk/>
          <pc:sldMk cId="151602239" sldId="328"/>
        </pc:sldMkLst>
        <pc:spChg chg="mod">
          <ac:chgData name="Mitesh Solanki" userId="dfca46d5e5ea358f" providerId="LiveId" clId="{C57126C4-EECD-47C2-BE5A-782D92FC1F71}" dt="2024-08-06T01:30:48.850" v="472" actId="1076"/>
          <ac:spMkLst>
            <pc:docMk/>
            <pc:sldMk cId="151602239" sldId="328"/>
            <ac:spMk id="2" creationId="{2E493321-DBFB-1A55-6984-8B605ABE8DCF}"/>
          </ac:spMkLst>
        </pc:spChg>
        <pc:spChg chg="mod">
          <ac:chgData name="Mitesh Solanki" userId="dfca46d5e5ea358f" providerId="LiveId" clId="{C57126C4-EECD-47C2-BE5A-782D92FC1F71}" dt="2024-08-06T01:31:17.228" v="479"/>
          <ac:spMkLst>
            <pc:docMk/>
            <pc:sldMk cId="151602239" sldId="328"/>
            <ac:spMk id="3" creationId="{6DA2BAC1-ADD9-ED85-7507-ABD0460D5A57}"/>
          </ac:spMkLst>
        </pc:spChg>
        <pc:spChg chg="add del">
          <ac:chgData name="Mitesh Solanki" userId="dfca46d5e5ea358f" providerId="LiveId" clId="{C57126C4-EECD-47C2-BE5A-782D92FC1F71}" dt="2024-08-06T01:33:37.952" v="481" actId="22"/>
          <ac:spMkLst>
            <pc:docMk/>
            <pc:sldMk cId="151602239" sldId="328"/>
            <ac:spMk id="5" creationId="{142E41E9-6F0D-4C2B-9841-465BD25C1F52}"/>
          </ac:spMkLst>
        </pc:spChg>
        <pc:spChg chg="add mod">
          <ac:chgData name="Mitesh Solanki" userId="dfca46d5e5ea358f" providerId="LiveId" clId="{C57126C4-EECD-47C2-BE5A-782D92FC1F71}" dt="2024-08-06T01:33:40.824" v="483" actId="1076"/>
          <ac:spMkLst>
            <pc:docMk/>
            <pc:sldMk cId="151602239" sldId="328"/>
            <ac:spMk id="7" creationId="{82ADF766-D79E-B4EC-72A3-9B498AD0CE35}"/>
          </ac:spMkLst>
        </pc:spChg>
      </pc:sldChg>
    </pc:docChg>
  </pc:docChgLst>
  <pc:docChgLst>
    <pc:chgData name="Mitesh Solanki" userId="dfca46d5e5ea358f" providerId="LiveId" clId="{31E3054A-1E6D-401A-BFBB-8040E99C90AB}"/>
    <pc:docChg chg="undo redo custSel addSld delSld modSld">
      <pc:chgData name="Mitesh Solanki" userId="dfca46d5e5ea358f" providerId="LiveId" clId="{31E3054A-1E6D-401A-BFBB-8040E99C90AB}" dt="2024-08-04T13:25:16.974" v="1255" actId="1076"/>
      <pc:docMkLst>
        <pc:docMk/>
      </pc:docMkLst>
      <pc:sldChg chg="modSp new del mod">
        <pc:chgData name="Mitesh Solanki" userId="dfca46d5e5ea358f" providerId="LiveId" clId="{31E3054A-1E6D-401A-BFBB-8040E99C90AB}" dt="2024-07-21T09:53:23.438" v="200" actId="2696"/>
        <pc:sldMkLst>
          <pc:docMk/>
          <pc:sldMk cId="1298788082" sldId="286"/>
        </pc:sldMkLst>
        <pc:spChg chg="mod">
          <ac:chgData name="Mitesh Solanki" userId="dfca46d5e5ea358f" providerId="LiveId" clId="{31E3054A-1E6D-401A-BFBB-8040E99C90AB}" dt="2024-07-21T09:33:12.930" v="58" actId="1076"/>
          <ac:spMkLst>
            <pc:docMk/>
            <pc:sldMk cId="1298788082" sldId="286"/>
            <ac:spMk id="2" creationId="{8A2B2851-73E6-16BB-F5D1-8A032BAEB0E3}"/>
          </ac:spMkLst>
        </pc:spChg>
        <pc:spChg chg="mod">
          <ac:chgData name="Mitesh Solanki" userId="dfca46d5e5ea358f" providerId="LiveId" clId="{31E3054A-1E6D-401A-BFBB-8040E99C90AB}" dt="2024-07-21T09:34:25.120" v="88" actId="20577"/>
          <ac:spMkLst>
            <pc:docMk/>
            <pc:sldMk cId="1298788082" sldId="286"/>
            <ac:spMk id="3" creationId="{F258626F-2F17-6158-8B91-1A3F94BC4318}"/>
          </ac:spMkLst>
        </pc:spChg>
      </pc:sldChg>
      <pc:sldChg chg="modSp new mod">
        <pc:chgData name="Mitesh Solanki" userId="dfca46d5e5ea358f" providerId="LiveId" clId="{31E3054A-1E6D-401A-BFBB-8040E99C90AB}" dt="2024-07-22T04:22:04.037" v="633" actId="207"/>
        <pc:sldMkLst>
          <pc:docMk/>
          <pc:sldMk cId="636510394" sldId="287"/>
        </pc:sldMkLst>
        <pc:spChg chg="mod">
          <ac:chgData name="Mitesh Solanki" userId="dfca46d5e5ea358f" providerId="LiveId" clId="{31E3054A-1E6D-401A-BFBB-8040E99C90AB}" dt="2024-07-22T04:19:52.633" v="627" actId="113"/>
          <ac:spMkLst>
            <pc:docMk/>
            <pc:sldMk cId="636510394" sldId="287"/>
            <ac:spMk id="2" creationId="{B6BC35F4-FF10-BB78-493A-70D44BDEDC42}"/>
          </ac:spMkLst>
        </pc:spChg>
        <pc:spChg chg="mod">
          <ac:chgData name="Mitesh Solanki" userId="dfca46d5e5ea358f" providerId="LiveId" clId="{31E3054A-1E6D-401A-BFBB-8040E99C90AB}" dt="2024-07-22T04:22:04.037" v="633" actId="207"/>
          <ac:spMkLst>
            <pc:docMk/>
            <pc:sldMk cId="636510394" sldId="287"/>
            <ac:spMk id="3" creationId="{52D84FFF-54F5-48F7-48AC-A028D65C9F71}"/>
          </ac:spMkLst>
        </pc:spChg>
      </pc:sldChg>
      <pc:sldChg chg="delSp modSp new mod">
        <pc:chgData name="Mitesh Solanki" userId="dfca46d5e5ea358f" providerId="LiveId" clId="{31E3054A-1E6D-401A-BFBB-8040E99C90AB}" dt="2024-07-22T04:25:54.075" v="641" actId="113"/>
        <pc:sldMkLst>
          <pc:docMk/>
          <pc:sldMk cId="971502334" sldId="288"/>
        </pc:sldMkLst>
        <pc:spChg chg="del mod">
          <ac:chgData name="Mitesh Solanki" userId="dfca46d5e5ea358f" providerId="LiveId" clId="{31E3054A-1E6D-401A-BFBB-8040E99C90AB}" dt="2024-07-21T09:39:26.741" v="113" actId="478"/>
          <ac:spMkLst>
            <pc:docMk/>
            <pc:sldMk cId="971502334" sldId="288"/>
            <ac:spMk id="2" creationId="{184C6B72-56BA-E7FD-5414-DCF4C0F4E32E}"/>
          </ac:spMkLst>
        </pc:spChg>
        <pc:spChg chg="mod">
          <ac:chgData name="Mitesh Solanki" userId="dfca46d5e5ea358f" providerId="LiveId" clId="{31E3054A-1E6D-401A-BFBB-8040E99C90AB}" dt="2024-07-22T04:25:54.075" v="641" actId="113"/>
          <ac:spMkLst>
            <pc:docMk/>
            <pc:sldMk cId="971502334" sldId="288"/>
            <ac:spMk id="3" creationId="{12FC9667-954B-F9ED-E220-20B4FE798F81}"/>
          </ac:spMkLst>
        </pc:spChg>
      </pc:sldChg>
      <pc:sldChg chg="addSp delSp modSp new mod">
        <pc:chgData name="Mitesh Solanki" userId="dfca46d5e5ea358f" providerId="LiveId" clId="{31E3054A-1E6D-401A-BFBB-8040E99C90AB}" dt="2024-07-22T04:18:03.015" v="622" actId="14100"/>
        <pc:sldMkLst>
          <pc:docMk/>
          <pc:sldMk cId="3683053746" sldId="289"/>
        </pc:sldMkLst>
        <pc:spChg chg="del mod">
          <ac:chgData name="Mitesh Solanki" userId="dfca46d5e5ea358f" providerId="LiveId" clId="{31E3054A-1E6D-401A-BFBB-8040E99C90AB}" dt="2024-07-21T09:50:58.986" v="164" actId="478"/>
          <ac:spMkLst>
            <pc:docMk/>
            <pc:sldMk cId="3683053746" sldId="289"/>
            <ac:spMk id="2" creationId="{5CF74BCD-0FE0-EEE5-945C-F05582844B92}"/>
          </ac:spMkLst>
        </pc:spChg>
        <pc:spChg chg="mod">
          <ac:chgData name="Mitesh Solanki" userId="dfca46d5e5ea358f" providerId="LiveId" clId="{31E3054A-1E6D-401A-BFBB-8040E99C90AB}" dt="2024-07-22T04:17:58.286" v="620" actId="1076"/>
          <ac:spMkLst>
            <pc:docMk/>
            <pc:sldMk cId="3683053746" sldId="289"/>
            <ac:spMk id="3" creationId="{09BAB054-F2D3-7502-4349-9743EC30B987}"/>
          </ac:spMkLst>
        </pc:spChg>
        <pc:picChg chg="add mod">
          <ac:chgData name="Mitesh Solanki" userId="dfca46d5e5ea358f" providerId="LiveId" clId="{31E3054A-1E6D-401A-BFBB-8040E99C90AB}" dt="2024-07-22T04:18:03.015" v="622" actId="14100"/>
          <ac:picMkLst>
            <pc:docMk/>
            <pc:sldMk cId="3683053746" sldId="289"/>
            <ac:picMk id="5" creationId="{6BA03D81-11B8-8A35-E2F7-EF19DFB37731}"/>
          </ac:picMkLst>
        </pc:picChg>
      </pc:sldChg>
      <pc:sldChg chg="modSp new mod">
        <pc:chgData name="Mitesh Solanki" userId="dfca46d5e5ea358f" providerId="LiveId" clId="{31E3054A-1E6D-401A-BFBB-8040E99C90AB}" dt="2024-07-22T04:57:45.971" v="658" actId="14100"/>
        <pc:sldMkLst>
          <pc:docMk/>
          <pc:sldMk cId="321675490" sldId="290"/>
        </pc:sldMkLst>
        <pc:spChg chg="mod">
          <ac:chgData name="Mitesh Solanki" userId="dfca46d5e5ea358f" providerId="LiveId" clId="{31E3054A-1E6D-401A-BFBB-8040E99C90AB}" dt="2024-07-22T04:54:40.381" v="644" actId="1076"/>
          <ac:spMkLst>
            <pc:docMk/>
            <pc:sldMk cId="321675490" sldId="290"/>
            <ac:spMk id="2" creationId="{3B29456D-695B-491F-FA83-84433CC094A3}"/>
          </ac:spMkLst>
        </pc:spChg>
        <pc:spChg chg="mod">
          <ac:chgData name="Mitesh Solanki" userId="dfca46d5e5ea358f" providerId="LiveId" clId="{31E3054A-1E6D-401A-BFBB-8040E99C90AB}" dt="2024-07-22T04:57:45.971" v="658" actId="14100"/>
          <ac:spMkLst>
            <pc:docMk/>
            <pc:sldMk cId="321675490" sldId="290"/>
            <ac:spMk id="3" creationId="{60CF517A-3EF0-450D-E3F2-D218E0885177}"/>
          </ac:spMkLst>
        </pc:spChg>
      </pc:sldChg>
      <pc:sldChg chg="addSp delSp modSp new mod">
        <pc:chgData name="Mitesh Solanki" userId="dfca46d5e5ea358f" providerId="LiveId" clId="{31E3054A-1E6D-401A-BFBB-8040E99C90AB}" dt="2024-07-22T10:47:51.505" v="672" actId="207"/>
        <pc:sldMkLst>
          <pc:docMk/>
          <pc:sldMk cId="2258019420" sldId="291"/>
        </pc:sldMkLst>
        <pc:spChg chg="del mod">
          <ac:chgData name="Mitesh Solanki" userId="dfca46d5e5ea358f" providerId="LiveId" clId="{31E3054A-1E6D-401A-BFBB-8040E99C90AB}" dt="2024-07-21T10:00:17.603" v="227" actId="478"/>
          <ac:spMkLst>
            <pc:docMk/>
            <pc:sldMk cId="2258019420" sldId="291"/>
            <ac:spMk id="2" creationId="{3C632B20-1C94-EAE0-E11D-32FF83CF64FB}"/>
          </ac:spMkLst>
        </pc:spChg>
        <pc:spChg chg="mod">
          <ac:chgData name="Mitesh Solanki" userId="dfca46d5e5ea358f" providerId="LiveId" clId="{31E3054A-1E6D-401A-BFBB-8040E99C90AB}" dt="2024-07-22T10:47:51.505" v="672" actId="207"/>
          <ac:spMkLst>
            <pc:docMk/>
            <pc:sldMk cId="2258019420" sldId="291"/>
            <ac:spMk id="3" creationId="{FB61CB3A-A1B6-0454-39AE-B9D99A3B6515}"/>
          </ac:spMkLst>
        </pc:spChg>
        <pc:picChg chg="add mod">
          <ac:chgData name="Mitesh Solanki" userId="dfca46d5e5ea358f" providerId="LiveId" clId="{31E3054A-1E6D-401A-BFBB-8040E99C90AB}" dt="2024-07-21T10:03:14.408" v="246" actId="14100"/>
          <ac:picMkLst>
            <pc:docMk/>
            <pc:sldMk cId="2258019420" sldId="291"/>
            <ac:picMk id="1026" creationId="{5C62E1B2-021B-DBE7-F775-92A2A1099325}"/>
          </ac:picMkLst>
        </pc:picChg>
        <pc:picChg chg="add mod">
          <ac:chgData name="Mitesh Solanki" userId="dfca46d5e5ea358f" providerId="LiveId" clId="{31E3054A-1E6D-401A-BFBB-8040E99C90AB}" dt="2024-07-22T04:58:29.718" v="669" actId="14100"/>
          <ac:picMkLst>
            <pc:docMk/>
            <pc:sldMk cId="2258019420" sldId="291"/>
            <ac:picMk id="1028" creationId="{64C37588-3992-5F50-9FF7-4FB9F0E87A5A}"/>
          </ac:picMkLst>
        </pc:picChg>
      </pc:sldChg>
      <pc:sldChg chg="addSp delSp modSp new mod">
        <pc:chgData name="Mitesh Solanki" userId="dfca46d5e5ea358f" providerId="LiveId" clId="{31E3054A-1E6D-401A-BFBB-8040E99C90AB}" dt="2024-07-23T05:21:56.103" v="768" actId="20577"/>
        <pc:sldMkLst>
          <pc:docMk/>
          <pc:sldMk cId="4224472938" sldId="292"/>
        </pc:sldMkLst>
        <pc:spChg chg="del mod">
          <ac:chgData name="Mitesh Solanki" userId="dfca46d5e5ea358f" providerId="LiveId" clId="{31E3054A-1E6D-401A-BFBB-8040E99C90AB}" dt="2024-07-21T10:03:42.443" v="257" actId="478"/>
          <ac:spMkLst>
            <pc:docMk/>
            <pc:sldMk cId="4224472938" sldId="292"/>
            <ac:spMk id="2" creationId="{361274E9-9E44-0223-8550-3DE47E969CC7}"/>
          </ac:spMkLst>
        </pc:spChg>
        <pc:spChg chg="mod">
          <ac:chgData name="Mitesh Solanki" userId="dfca46d5e5ea358f" providerId="LiveId" clId="{31E3054A-1E6D-401A-BFBB-8040E99C90AB}" dt="2024-07-23T04:39:37.012" v="751" actId="27636"/>
          <ac:spMkLst>
            <pc:docMk/>
            <pc:sldMk cId="4224472938" sldId="292"/>
            <ac:spMk id="3" creationId="{7B5421E5-56D3-F805-4FC5-1A16A414AA29}"/>
          </ac:spMkLst>
        </pc:spChg>
        <pc:spChg chg="add mod">
          <ac:chgData name="Mitesh Solanki" userId="dfca46d5e5ea358f" providerId="LiveId" clId="{31E3054A-1E6D-401A-BFBB-8040E99C90AB}" dt="2024-07-23T05:21:02.291" v="760" actId="20577"/>
          <ac:spMkLst>
            <pc:docMk/>
            <pc:sldMk cId="4224472938" sldId="292"/>
            <ac:spMk id="5" creationId="{76A234E1-73D4-49E4-BA6F-D7770510E1F0}"/>
          </ac:spMkLst>
        </pc:spChg>
        <pc:spChg chg="add mod">
          <ac:chgData name="Mitesh Solanki" userId="dfca46d5e5ea358f" providerId="LiveId" clId="{31E3054A-1E6D-401A-BFBB-8040E99C90AB}" dt="2024-07-23T05:21:56.103" v="768" actId="20577"/>
          <ac:spMkLst>
            <pc:docMk/>
            <pc:sldMk cId="4224472938" sldId="292"/>
            <ac:spMk id="7" creationId="{72AF35F2-BDFC-8A4D-70CB-67E904277AFF}"/>
          </ac:spMkLst>
        </pc:spChg>
        <pc:picChg chg="add mod">
          <ac:chgData name="Mitesh Solanki" userId="dfca46d5e5ea358f" providerId="LiveId" clId="{31E3054A-1E6D-401A-BFBB-8040E99C90AB}" dt="2024-07-23T05:19:49.810" v="753" actId="1076"/>
          <ac:picMkLst>
            <pc:docMk/>
            <pc:sldMk cId="4224472938" sldId="292"/>
            <ac:picMk id="2" creationId="{A454A7AB-D830-C285-48AC-BEA0AF2F8E9A}"/>
          </ac:picMkLst>
        </pc:picChg>
        <pc:picChg chg="add">
          <ac:chgData name="Mitesh Solanki" userId="dfca46d5e5ea358f" providerId="LiveId" clId="{31E3054A-1E6D-401A-BFBB-8040E99C90AB}" dt="2024-07-23T04:39:04.348" v="737"/>
          <ac:picMkLst>
            <pc:docMk/>
            <pc:sldMk cId="4224472938" sldId="292"/>
            <ac:picMk id="1026" creationId="{37936068-DD35-DB37-7A0F-A00A31F0C98A}"/>
          </ac:picMkLst>
        </pc:picChg>
      </pc:sldChg>
      <pc:sldChg chg="addSp delSp modSp new mod">
        <pc:chgData name="Mitesh Solanki" userId="dfca46d5e5ea358f" providerId="LiveId" clId="{31E3054A-1E6D-401A-BFBB-8040E99C90AB}" dt="2024-07-22T10:52:48.910" v="726" actId="27636"/>
        <pc:sldMkLst>
          <pc:docMk/>
          <pc:sldMk cId="4094380060" sldId="293"/>
        </pc:sldMkLst>
        <pc:spChg chg="del mod">
          <ac:chgData name="Mitesh Solanki" userId="dfca46d5e5ea358f" providerId="LiveId" clId="{31E3054A-1E6D-401A-BFBB-8040E99C90AB}" dt="2024-07-21T10:06:59.059" v="276" actId="478"/>
          <ac:spMkLst>
            <pc:docMk/>
            <pc:sldMk cId="4094380060" sldId="293"/>
            <ac:spMk id="2" creationId="{F8ED4CD5-4469-036A-6DD6-3C8E7950B9F9}"/>
          </ac:spMkLst>
        </pc:spChg>
        <pc:spChg chg="mod">
          <ac:chgData name="Mitesh Solanki" userId="dfca46d5e5ea358f" providerId="LiveId" clId="{31E3054A-1E6D-401A-BFBB-8040E99C90AB}" dt="2024-07-22T10:52:48.910" v="726" actId="27636"/>
          <ac:spMkLst>
            <pc:docMk/>
            <pc:sldMk cId="4094380060" sldId="293"/>
            <ac:spMk id="3" creationId="{C586643C-ACD9-29A3-315A-0F0105162F29}"/>
          </ac:spMkLst>
        </pc:spChg>
        <pc:picChg chg="add mod">
          <ac:chgData name="Mitesh Solanki" userId="dfca46d5e5ea358f" providerId="LiveId" clId="{31E3054A-1E6D-401A-BFBB-8040E99C90AB}" dt="2024-07-22T10:51:34.646" v="717" actId="14100"/>
          <ac:picMkLst>
            <pc:docMk/>
            <pc:sldMk cId="4094380060" sldId="293"/>
            <ac:picMk id="2050" creationId="{6E46DF3D-11C9-1D33-A251-401322D6B412}"/>
          </ac:picMkLst>
        </pc:picChg>
      </pc:sldChg>
      <pc:sldChg chg="addSp modSp new mod">
        <pc:chgData name="Mitesh Solanki" userId="dfca46d5e5ea358f" providerId="LiveId" clId="{31E3054A-1E6D-401A-BFBB-8040E99C90AB}" dt="2024-07-29T01:04:27.524" v="904" actId="14100"/>
        <pc:sldMkLst>
          <pc:docMk/>
          <pc:sldMk cId="2685498954" sldId="294"/>
        </pc:sldMkLst>
        <pc:spChg chg="mod">
          <ac:chgData name="Mitesh Solanki" userId="dfca46d5e5ea358f" providerId="LiveId" clId="{31E3054A-1E6D-401A-BFBB-8040E99C90AB}" dt="2024-07-23T05:22:26.224" v="773" actId="113"/>
          <ac:spMkLst>
            <pc:docMk/>
            <pc:sldMk cId="2685498954" sldId="294"/>
            <ac:spMk id="2" creationId="{3526DFD7-6C70-0D2D-185E-15A81B3FC19F}"/>
          </ac:spMkLst>
        </pc:spChg>
        <pc:spChg chg="mod">
          <ac:chgData name="Mitesh Solanki" userId="dfca46d5e5ea358f" providerId="LiveId" clId="{31E3054A-1E6D-401A-BFBB-8040E99C90AB}" dt="2024-07-29T01:04:21.973" v="903" actId="14100"/>
          <ac:spMkLst>
            <pc:docMk/>
            <pc:sldMk cId="2685498954" sldId="294"/>
            <ac:spMk id="3" creationId="{3797B467-CBA0-AC76-DD5E-412D8090B2B8}"/>
          </ac:spMkLst>
        </pc:spChg>
        <pc:picChg chg="add mod">
          <ac:chgData name="Mitesh Solanki" userId="dfca46d5e5ea358f" providerId="LiveId" clId="{31E3054A-1E6D-401A-BFBB-8040E99C90AB}" dt="2024-07-29T01:04:27.524" v="904" actId="14100"/>
          <ac:picMkLst>
            <pc:docMk/>
            <pc:sldMk cId="2685498954" sldId="294"/>
            <ac:picMk id="3074" creationId="{313A7C8E-C410-8391-C96B-8A516FC741DB}"/>
          </ac:picMkLst>
        </pc:picChg>
      </pc:sldChg>
      <pc:sldChg chg="modSp new mod">
        <pc:chgData name="Mitesh Solanki" userId="dfca46d5e5ea358f" providerId="LiveId" clId="{31E3054A-1E6D-401A-BFBB-8040E99C90AB}" dt="2024-07-23T05:23:17.074" v="780" actId="207"/>
        <pc:sldMkLst>
          <pc:docMk/>
          <pc:sldMk cId="1524128322" sldId="295"/>
        </pc:sldMkLst>
        <pc:spChg chg="mod">
          <ac:chgData name="Mitesh Solanki" userId="dfca46d5e5ea358f" providerId="LiveId" clId="{31E3054A-1E6D-401A-BFBB-8040E99C90AB}" dt="2024-07-23T05:23:03.662" v="777" actId="113"/>
          <ac:spMkLst>
            <pc:docMk/>
            <pc:sldMk cId="1524128322" sldId="295"/>
            <ac:spMk id="2" creationId="{125255BE-DBA6-2596-8AD3-B058A2E54197}"/>
          </ac:spMkLst>
        </pc:spChg>
        <pc:spChg chg="mod">
          <ac:chgData name="Mitesh Solanki" userId="dfca46d5e5ea358f" providerId="LiveId" clId="{31E3054A-1E6D-401A-BFBB-8040E99C90AB}" dt="2024-07-23T05:23:17.074" v="780" actId="207"/>
          <ac:spMkLst>
            <pc:docMk/>
            <pc:sldMk cId="1524128322" sldId="295"/>
            <ac:spMk id="3" creationId="{6B4550A2-9CF7-4F37-3C69-2CF8B4CCD7B4}"/>
          </ac:spMkLst>
        </pc:spChg>
      </pc:sldChg>
      <pc:sldChg chg="modSp new mod">
        <pc:chgData name="Mitesh Solanki" userId="dfca46d5e5ea358f" providerId="LiveId" clId="{31E3054A-1E6D-401A-BFBB-8040E99C90AB}" dt="2024-07-29T01:03:47.909" v="900" actId="27636"/>
        <pc:sldMkLst>
          <pc:docMk/>
          <pc:sldMk cId="3970652029" sldId="296"/>
        </pc:sldMkLst>
        <pc:spChg chg="mod">
          <ac:chgData name="Mitesh Solanki" userId="dfca46d5e5ea358f" providerId="LiveId" clId="{31E3054A-1E6D-401A-BFBB-8040E99C90AB}" dt="2024-07-23T06:34:04.728" v="783" actId="113"/>
          <ac:spMkLst>
            <pc:docMk/>
            <pc:sldMk cId="3970652029" sldId="296"/>
            <ac:spMk id="2" creationId="{2EF7D276-5B8A-52C6-CA66-477F0D2DD5C2}"/>
          </ac:spMkLst>
        </pc:spChg>
        <pc:spChg chg="mod">
          <ac:chgData name="Mitesh Solanki" userId="dfca46d5e5ea358f" providerId="LiveId" clId="{31E3054A-1E6D-401A-BFBB-8040E99C90AB}" dt="2024-07-29T01:03:47.909" v="900" actId="27636"/>
          <ac:spMkLst>
            <pc:docMk/>
            <pc:sldMk cId="3970652029" sldId="296"/>
            <ac:spMk id="3" creationId="{A2C1D03C-7F53-BD6C-E77B-970B129315C4}"/>
          </ac:spMkLst>
        </pc:spChg>
      </pc:sldChg>
      <pc:sldChg chg="modSp new mod">
        <pc:chgData name="Mitesh Solanki" userId="dfca46d5e5ea358f" providerId="LiveId" clId="{31E3054A-1E6D-401A-BFBB-8040E99C90AB}" dt="2024-07-23T06:38:36.553" v="819" actId="207"/>
        <pc:sldMkLst>
          <pc:docMk/>
          <pc:sldMk cId="737541079" sldId="297"/>
        </pc:sldMkLst>
        <pc:spChg chg="mod">
          <ac:chgData name="Mitesh Solanki" userId="dfca46d5e5ea358f" providerId="LiveId" clId="{31E3054A-1E6D-401A-BFBB-8040E99C90AB}" dt="2024-07-23T06:37:35.210" v="804" actId="113"/>
          <ac:spMkLst>
            <pc:docMk/>
            <pc:sldMk cId="737541079" sldId="297"/>
            <ac:spMk id="2" creationId="{9A9E9472-ECA8-D792-67DD-C6D21A5F7D96}"/>
          </ac:spMkLst>
        </pc:spChg>
        <pc:spChg chg="mod">
          <ac:chgData name="Mitesh Solanki" userId="dfca46d5e5ea358f" providerId="LiveId" clId="{31E3054A-1E6D-401A-BFBB-8040E99C90AB}" dt="2024-07-23T06:38:36.553" v="819" actId="207"/>
          <ac:spMkLst>
            <pc:docMk/>
            <pc:sldMk cId="737541079" sldId="297"/>
            <ac:spMk id="3" creationId="{9909029A-C022-9DDE-D9C4-45AAE60C76B2}"/>
          </ac:spMkLst>
        </pc:spChg>
      </pc:sldChg>
      <pc:sldChg chg="modSp new mod">
        <pc:chgData name="Mitesh Solanki" userId="dfca46d5e5ea358f" providerId="LiveId" clId="{31E3054A-1E6D-401A-BFBB-8040E99C90AB}" dt="2024-07-29T01:05:24.238" v="915" actId="14100"/>
        <pc:sldMkLst>
          <pc:docMk/>
          <pc:sldMk cId="3301912892" sldId="298"/>
        </pc:sldMkLst>
        <pc:spChg chg="mod">
          <ac:chgData name="Mitesh Solanki" userId="dfca46d5e5ea358f" providerId="LiveId" clId="{31E3054A-1E6D-401A-BFBB-8040E99C90AB}" dt="2024-07-23T06:39:18.302" v="821" actId="113"/>
          <ac:spMkLst>
            <pc:docMk/>
            <pc:sldMk cId="3301912892" sldId="298"/>
            <ac:spMk id="2" creationId="{3770D3A2-6B38-3685-7C3F-EE5C565C0FFB}"/>
          </ac:spMkLst>
        </pc:spChg>
        <pc:spChg chg="mod">
          <ac:chgData name="Mitesh Solanki" userId="dfca46d5e5ea358f" providerId="LiveId" clId="{31E3054A-1E6D-401A-BFBB-8040E99C90AB}" dt="2024-07-29T01:05:24.238" v="915" actId="14100"/>
          <ac:spMkLst>
            <pc:docMk/>
            <pc:sldMk cId="3301912892" sldId="298"/>
            <ac:spMk id="3" creationId="{B3580B0E-398E-29C8-D1E3-71D1EC7F4E59}"/>
          </ac:spMkLst>
        </pc:spChg>
      </pc:sldChg>
      <pc:sldChg chg="modSp new mod">
        <pc:chgData name="Mitesh Solanki" userId="dfca46d5e5ea358f" providerId="LiveId" clId="{31E3054A-1E6D-401A-BFBB-8040E99C90AB}" dt="2024-07-29T01:07:14.982" v="930" actId="113"/>
        <pc:sldMkLst>
          <pc:docMk/>
          <pc:sldMk cId="1077057378" sldId="299"/>
        </pc:sldMkLst>
        <pc:spChg chg="mod">
          <ac:chgData name="Mitesh Solanki" userId="dfca46d5e5ea358f" providerId="LiveId" clId="{31E3054A-1E6D-401A-BFBB-8040E99C90AB}" dt="2024-07-29T01:07:14.982" v="930" actId="113"/>
          <ac:spMkLst>
            <pc:docMk/>
            <pc:sldMk cId="1077057378" sldId="299"/>
            <ac:spMk id="2" creationId="{8EDEBADD-92DF-76E4-B0EF-2B9AF52ADD82}"/>
          </ac:spMkLst>
        </pc:spChg>
        <pc:spChg chg="mod">
          <ac:chgData name="Mitesh Solanki" userId="dfca46d5e5ea358f" providerId="LiveId" clId="{31E3054A-1E6D-401A-BFBB-8040E99C90AB}" dt="2024-07-29T01:07:06.651" v="928" actId="207"/>
          <ac:spMkLst>
            <pc:docMk/>
            <pc:sldMk cId="1077057378" sldId="299"/>
            <ac:spMk id="3" creationId="{2D032A44-0752-A2BB-135B-9760ADAFF550}"/>
          </ac:spMkLst>
        </pc:spChg>
      </pc:sldChg>
      <pc:sldChg chg="modSp new mod">
        <pc:chgData name="Mitesh Solanki" userId="dfca46d5e5ea358f" providerId="LiveId" clId="{31E3054A-1E6D-401A-BFBB-8040E99C90AB}" dt="2024-07-29T01:08:26.387" v="942" actId="207"/>
        <pc:sldMkLst>
          <pc:docMk/>
          <pc:sldMk cId="3824199488" sldId="300"/>
        </pc:sldMkLst>
        <pc:spChg chg="mod">
          <ac:chgData name="Mitesh Solanki" userId="dfca46d5e5ea358f" providerId="LiveId" clId="{31E3054A-1E6D-401A-BFBB-8040E99C90AB}" dt="2024-07-28T16:35:37.879" v="860" actId="113"/>
          <ac:spMkLst>
            <pc:docMk/>
            <pc:sldMk cId="3824199488" sldId="300"/>
            <ac:spMk id="2" creationId="{D14F039E-E9E9-8236-E3C3-F307B18BA288}"/>
          </ac:spMkLst>
        </pc:spChg>
        <pc:spChg chg="mod">
          <ac:chgData name="Mitesh Solanki" userId="dfca46d5e5ea358f" providerId="LiveId" clId="{31E3054A-1E6D-401A-BFBB-8040E99C90AB}" dt="2024-07-29T01:08:26.387" v="942" actId="207"/>
          <ac:spMkLst>
            <pc:docMk/>
            <pc:sldMk cId="3824199488" sldId="300"/>
            <ac:spMk id="3" creationId="{1BF2F822-00FC-6B83-89FD-B720B009D248}"/>
          </ac:spMkLst>
        </pc:spChg>
      </pc:sldChg>
      <pc:sldChg chg="modSp new mod">
        <pc:chgData name="Mitesh Solanki" userId="dfca46d5e5ea358f" providerId="LiveId" clId="{31E3054A-1E6D-401A-BFBB-8040E99C90AB}" dt="2024-07-29T02:55:56.501" v="1070" actId="207"/>
        <pc:sldMkLst>
          <pc:docMk/>
          <pc:sldMk cId="3715608170" sldId="301"/>
        </pc:sldMkLst>
        <pc:spChg chg="mod">
          <ac:chgData name="Mitesh Solanki" userId="dfca46d5e5ea358f" providerId="LiveId" clId="{31E3054A-1E6D-401A-BFBB-8040E99C90AB}" dt="2024-07-29T02:55:56.501" v="1070" actId="207"/>
          <ac:spMkLst>
            <pc:docMk/>
            <pc:sldMk cId="3715608170" sldId="301"/>
            <ac:spMk id="2" creationId="{112908D3-B2B8-61C4-D33A-3D58CC04BBC5}"/>
          </ac:spMkLst>
        </pc:spChg>
        <pc:spChg chg="mod">
          <ac:chgData name="Mitesh Solanki" userId="dfca46d5e5ea358f" providerId="LiveId" clId="{31E3054A-1E6D-401A-BFBB-8040E99C90AB}" dt="2024-07-29T01:10:40.835" v="961" actId="207"/>
          <ac:spMkLst>
            <pc:docMk/>
            <pc:sldMk cId="3715608170" sldId="301"/>
            <ac:spMk id="3" creationId="{4DB8B784-19C4-4060-D12B-FA5E4BEEB091}"/>
          </ac:spMkLst>
        </pc:spChg>
      </pc:sldChg>
      <pc:sldChg chg="modSp new mod">
        <pc:chgData name="Mitesh Solanki" userId="dfca46d5e5ea358f" providerId="LiveId" clId="{31E3054A-1E6D-401A-BFBB-8040E99C90AB}" dt="2024-07-29T02:57:48.746" v="1085" actId="207"/>
        <pc:sldMkLst>
          <pc:docMk/>
          <pc:sldMk cId="3863119192" sldId="302"/>
        </pc:sldMkLst>
        <pc:spChg chg="mod">
          <ac:chgData name="Mitesh Solanki" userId="dfca46d5e5ea358f" providerId="LiveId" clId="{31E3054A-1E6D-401A-BFBB-8040E99C90AB}" dt="2024-07-29T02:56:39.190" v="1079" actId="207"/>
          <ac:spMkLst>
            <pc:docMk/>
            <pc:sldMk cId="3863119192" sldId="302"/>
            <ac:spMk id="2" creationId="{F8C0489B-04DC-29E3-5813-C8E82A6F0534}"/>
          </ac:spMkLst>
        </pc:spChg>
        <pc:spChg chg="mod">
          <ac:chgData name="Mitesh Solanki" userId="dfca46d5e5ea358f" providerId="LiveId" clId="{31E3054A-1E6D-401A-BFBB-8040E99C90AB}" dt="2024-07-29T02:57:48.746" v="1085" actId="207"/>
          <ac:spMkLst>
            <pc:docMk/>
            <pc:sldMk cId="3863119192" sldId="302"/>
            <ac:spMk id="3" creationId="{E0DAD79E-4744-0704-AEAF-D0CBA9236F99}"/>
          </ac:spMkLst>
        </pc:spChg>
      </pc:sldChg>
      <pc:sldChg chg="addSp delSp modSp new mod">
        <pc:chgData name="Mitesh Solanki" userId="dfca46d5e5ea358f" providerId="LiveId" clId="{31E3054A-1E6D-401A-BFBB-8040E99C90AB}" dt="2024-07-29T01:11:42.025" v="973" actId="14100"/>
        <pc:sldMkLst>
          <pc:docMk/>
          <pc:sldMk cId="656266674" sldId="303"/>
        </pc:sldMkLst>
        <pc:spChg chg="del mod">
          <ac:chgData name="Mitesh Solanki" userId="dfca46d5e5ea358f" providerId="LiveId" clId="{31E3054A-1E6D-401A-BFBB-8040E99C90AB}" dt="2024-07-29T01:11:27.963" v="966" actId="478"/>
          <ac:spMkLst>
            <pc:docMk/>
            <pc:sldMk cId="656266674" sldId="303"/>
            <ac:spMk id="2" creationId="{5C3D2BDD-0189-B1DC-2ABE-DDA7C6EE83C9}"/>
          </ac:spMkLst>
        </pc:spChg>
        <pc:spChg chg="del mod">
          <ac:chgData name="Mitesh Solanki" userId="dfca46d5e5ea358f" providerId="LiveId" clId="{31E3054A-1E6D-401A-BFBB-8040E99C90AB}" dt="2024-07-29T01:11:24.552" v="964" actId="478"/>
          <ac:spMkLst>
            <pc:docMk/>
            <pc:sldMk cId="656266674" sldId="303"/>
            <ac:spMk id="3" creationId="{C27E8664-872B-9315-F2C4-BD80AE601238}"/>
          </ac:spMkLst>
        </pc:spChg>
        <pc:picChg chg="add mod">
          <ac:chgData name="Mitesh Solanki" userId="dfca46d5e5ea358f" providerId="LiveId" clId="{31E3054A-1E6D-401A-BFBB-8040E99C90AB}" dt="2024-07-29T01:11:42.025" v="973" actId="14100"/>
          <ac:picMkLst>
            <pc:docMk/>
            <pc:sldMk cId="656266674" sldId="303"/>
            <ac:picMk id="4" creationId="{2D6772FF-631E-A25D-29DB-ED73D4F93EAC}"/>
          </ac:picMkLst>
        </pc:picChg>
      </pc:sldChg>
      <pc:sldChg chg="delSp modSp new mod">
        <pc:chgData name="Mitesh Solanki" userId="dfca46d5e5ea358f" providerId="LiveId" clId="{31E3054A-1E6D-401A-BFBB-8040E99C90AB}" dt="2024-07-29T03:01:01.396" v="1094" actId="207"/>
        <pc:sldMkLst>
          <pc:docMk/>
          <pc:sldMk cId="3774197478" sldId="304"/>
        </pc:sldMkLst>
        <pc:spChg chg="del mod">
          <ac:chgData name="Mitesh Solanki" userId="dfca46d5e5ea358f" providerId="LiveId" clId="{31E3054A-1E6D-401A-BFBB-8040E99C90AB}" dt="2024-07-29T01:12:38.415" v="976" actId="478"/>
          <ac:spMkLst>
            <pc:docMk/>
            <pc:sldMk cId="3774197478" sldId="304"/>
            <ac:spMk id="2" creationId="{E83D8BA9-822C-C91C-DC0C-B580DCCD6165}"/>
          </ac:spMkLst>
        </pc:spChg>
        <pc:spChg chg="mod">
          <ac:chgData name="Mitesh Solanki" userId="dfca46d5e5ea358f" providerId="LiveId" clId="{31E3054A-1E6D-401A-BFBB-8040E99C90AB}" dt="2024-07-29T03:01:01.396" v="1094" actId="207"/>
          <ac:spMkLst>
            <pc:docMk/>
            <pc:sldMk cId="3774197478" sldId="304"/>
            <ac:spMk id="3" creationId="{F7201663-3F57-9138-B8D4-BF4EAE415E14}"/>
          </ac:spMkLst>
        </pc:spChg>
      </pc:sldChg>
      <pc:sldChg chg="addSp delSp modSp new mod">
        <pc:chgData name="Mitesh Solanki" userId="dfca46d5e5ea358f" providerId="LiveId" clId="{31E3054A-1E6D-401A-BFBB-8040E99C90AB}" dt="2024-07-29T01:14:51.601" v="999" actId="14100"/>
        <pc:sldMkLst>
          <pc:docMk/>
          <pc:sldMk cId="2569180158" sldId="305"/>
        </pc:sldMkLst>
        <pc:spChg chg="del mod">
          <ac:chgData name="Mitesh Solanki" userId="dfca46d5e5ea358f" providerId="LiveId" clId="{31E3054A-1E6D-401A-BFBB-8040E99C90AB}" dt="2024-07-29T01:14:34.174" v="992" actId="478"/>
          <ac:spMkLst>
            <pc:docMk/>
            <pc:sldMk cId="2569180158" sldId="305"/>
            <ac:spMk id="2" creationId="{473EFBAF-5A23-A0F8-78AF-943E60338087}"/>
          </ac:spMkLst>
        </pc:spChg>
        <pc:spChg chg="del mod">
          <ac:chgData name="Mitesh Solanki" userId="dfca46d5e5ea358f" providerId="LiveId" clId="{31E3054A-1E6D-401A-BFBB-8040E99C90AB}" dt="2024-07-29T01:14:30.342" v="990" actId="478"/>
          <ac:spMkLst>
            <pc:docMk/>
            <pc:sldMk cId="2569180158" sldId="305"/>
            <ac:spMk id="3" creationId="{8DE52445-394A-FBE8-E170-E7618FA996E0}"/>
          </ac:spMkLst>
        </pc:spChg>
        <pc:picChg chg="add mod">
          <ac:chgData name="Mitesh Solanki" userId="dfca46d5e5ea358f" providerId="LiveId" clId="{31E3054A-1E6D-401A-BFBB-8040E99C90AB}" dt="2024-07-29T01:14:51.601" v="999" actId="14100"/>
          <ac:picMkLst>
            <pc:docMk/>
            <pc:sldMk cId="2569180158" sldId="305"/>
            <ac:picMk id="4" creationId="{1FC81F8C-0636-3A04-471A-A9C2BA3D2C8E}"/>
          </ac:picMkLst>
        </pc:picChg>
      </pc:sldChg>
      <pc:sldChg chg="modSp new mod">
        <pc:chgData name="Mitesh Solanki" userId="dfca46d5e5ea358f" providerId="LiveId" clId="{31E3054A-1E6D-401A-BFBB-8040E99C90AB}" dt="2024-07-29T03:09:52.926" v="1153" actId="207"/>
        <pc:sldMkLst>
          <pc:docMk/>
          <pc:sldMk cId="805787656" sldId="306"/>
        </pc:sldMkLst>
        <pc:spChg chg="mod">
          <ac:chgData name="Mitesh Solanki" userId="dfca46d5e5ea358f" providerId="LiveId" clId="{31E3054A-1E6D-401A-BFBB-8040E99C90AB}" dt="2024-07-29T03:01:16.042" v="1096" actId="1076"/>
          <ac:spMkLst>
            <pc:docMk/>
            <pc:sldMk cId="805787656" sldId="306"/>
            <ac:spMk id="2" creationId="{781FCF54-EBDE-EBF3-5400-50D1D912EB17}"/>
          </ac:spMkLst>
        </pc:spChg>
        <pc:spChg chg="mod">
          <ac:chgData name="Mitesh Solanki" userId="dfca46d5e5ea358f" providerId="LiveId" clId="{31E3054A-1E6D-401A-BFBB-8040E99C90AB}" dt="2024-07-29T03:09:52.926" v="1153" actId="207"/>
          <ac:spMkLst>
            <pc:docMk/>
            <pc:sldMk cId="805787656" sldId="306"/>
            <ac:spMk id="3" creationId="{48472139-EB69-1EDF-76B2-2AA8F6161ED4}"/>
          </ac:spMkLst>
        </pc:spChg>
      </pc:sldChg>
      <pc:sldChg chg="addSp delSp modSp new mod">
        <pc:chgData name="Mitesh Solanki" userId="dfca46d5e5ea358f" providerId="LiveId" clId="{31E3054A-1E6D-401A-BFBB-8040E99C90AB}" dt="2024-07-29T03:19:45.137" v="1172" actId="478"/>
        <pc:sldMkLst>
          <pc:docMk/>
          <pc:sldMk cId="162171691" sldId="307"/>
        </pc:sldMkLst>
        <pc:spChg chg="del mod">
          <ac:chgData name="Mitesh Solanki" userId="dfca46d5e5ea358f" providerId="LiveId" clId="{31E3054A-1E6D-401A-BFBB-8040E99C90AB}" dt="2024-07-29T01:32:09.621" v="1031" actId="478"/>
          <ac:spMkLst>
            <pc:docMk/>
            <pc:sldMk cId="162171691" sldId="307"/>
            <ac:spMk id="2" creationId="{933A9156-FB55-2A5C-9A2C-91EE264B1ABE}"/>
          </ac:spMkLst>
        </pc:spChg>
        <pc:spChg chg="mod">
          <ac:chgData name="Mitesh Solanki" userId="dfca46d5e5ea358f" providerId="LiveId" clId="{31E3054A-1E6D-401A-BFBB-8040E99C90AB}" dt="2024-07-29T03:19:38.942" v="1171"/>
          <ac:spMkLst>
            <pc:docMk/>
            <pc:sldMk cId="162171691" sldId="307"/>
            <ac:spMk id="3" creationId="{EE4F227C-595F-5051-5FAA-9B9938EC14C9}"/>
          </ac:spMkLst>
        </pc:spChg>
        <pc:spChg chg="add del mod">
          <ac:chgData name="Mitesh Solanki" userId="dfca46d5e5ea358f" providerId="LiveId" clId="{31E3054A-1E6D-401A-BFBB-8040E99C90AB}" dt="2024-07-29T03:19:45.137" v="1172" actId="478"/>
          <ac:spMkLst>
            <pc:docMk/>
            <pc:sldMk cId="162171691" sldId="307"/>
            <ac:spMk id="4" creationId="{BCA31E93-9DC4-C3C3-FC84-8E9BE5F4858D}"/>
          </ac:spMkLst>
        </pc:spChg>
      </pc:sldChg>
      <pc:sldChg chg="addSp delSp modSp new mod">
        <pc:chgData name="Mitesh Solanki" userId="dfca46d5e5ea358f" providerId="LiveId" clId="{31E3054A-1E6D-401A-BFBB-8040E99C90AB}" dt="2024-07-29T01:34:38.489" v="1069" actId="1076"/>
        <pc:sldMkLst>
          <pc:docMk/>
          <pc:sldMk cId="3976049994" sldId="308"/>
        </pc:sldMkLst>
        <pc:spChg chg="del mod">
          <ac:chgData name="Mitesh Solanki" userId="dfca46d5e5ea358f" providerId="LiveId" clId="{31E3054A-1E6D-401A-BFBB-8040E99C90AB}" dt="2024-07-29T01:34:03.451" v="1058" actId="478"/>
          <ac:spMkLst>
            <pc:docMk/>
            <pc:sldMk cId="3976049994" sldId="308"/>
            <ac:spMk id="2" creationId="{8325E2F9-000A-D40A-5F6C-13279DF85ED9}"/>
          </ac:spMkLst>
        </pc:spChg>
        <pc:spChg chg="del mod">
          <ac:chgData name="Mitesh Solanki" userId="dfca46d5e5ea358f" providerId="LiveId" clId="{31E3054A-1E6D-401A-BFBB-8040E99C90AB}" dt="2024-07-29T01:34:05.656" v="1060" actId="478"/>
          <ac:spMkLst>
            <pc:docMk/>
            <pc:sldMk cId="3976049994" sldId="308"/>
            <ac:spMk id="3" creationId="{982D4B0D-EB40-25E6-5BAC-7847C79CBAB4}"/>
          </ac:spMkLst>
        </pc:spChg>
        <pc:spChg chg="add mod">
          <ac:chgData name="Mitesh Solanki" userId="dfca46d5e5ea358f" providerId="LiveId" clId="{31E3054A-1E6D-401A-BFBB-8040E99C90AB}" dt="2024-07-29T01:34:38.489" v="1069" actId="1076"/>
          <ac:spMkLst>
            <pc:docMk/>
            <pc:sldMk cId="3976049994" sldId="308"/>
            <ac:spMk id="6" creationId="{22BC8A63-A817-0129-316C-F25D249E0BF2}"/>
          </ac:spMkLst>
        </pc:spChg>
        <pc:picChg chg="add mod">
          <ac:chgData name="Mitesh Solanki" userId="dfca46d5e5ea358f" providerId="LiveId" clId="{31E3054A-1E6D-401A-BFBB-8040E99C90AB}" dt="2024-07-29T01:34:22.123" v="1067" actId="1076"/>
          <ac:picMkLst>
            <pc:docMk/>
            <pc:sldMk cId="3976049994" sldId="308"/>
            <ac:picMk id="4" creationId="{A221C9CE-87B5-F79D-C2EA-604189E960A8}"/>
          </ac:picMkLst>
        </pc:picChg>
      </pc:sldChg>
      <pc:sldChg chg="addSp delSp modSp new mod">
        <pc:chgData name="Mitesh Solanki" userId="dfca46d5e5ea358f" providerId="LiveId" clId="{31E3054A-1E6D-401A-BFBB-8040E99C90AB}" dt="2024-07-29T03:08:03.417" v="1145" actId="207"/>
        <pc:sldMkLst>
          <pc:docMk/>
          <pc:sldMk cId="2945846508" sldId="309"/>
        </pc:sldMkLst>
        <pc:spChg chg="del mod">
          <ac:chgData name="Mitesh Solanki" userId="dfca46d5e5ea358f" providerId="LiveId" clId="{31E3054A-1E6D-401A-BFBB-8040E99C90AB}" dt="2024-07-29T03:06:23.164" v="1125" actId="478"/>
          <ac:spMkLst>
            <pc:docMk/>
            <pc:sldMk cId="2945846508" sldId="309"/>
            <ac:spMk id="2" creationId="{5E1BB972-F70C-056E-80E6-03DA7560B211}"/>
          </ac:spMkLst>
        </pc:spChg>
        <pc:spChg chg="mod">
          <ac:chgData name="Mitesh Solanki" userId="dfca46d5e5ea358f" providerId="LiveId" clId="{31E3054A-1E6D-401A-BFBB-8040E99C90AB}" dt="2024-07-29T03:08:03.417" v="1145" actId="207"/>
          <ac:spMkLst>
            <pc:docMk/>
            <pc:sldMk cId="2945846508" sldId="309"/>
            <ac:spMk id="3" creationId="{797B0704-1AE4-7D24-C979-7FA42574C13E}"/>
          </ac:spMkLst>
        </pc:spChg>
        <pc:picChg chg="add mod">
          <ac:chgData name="Mitesh Solanki" userId="dfca46d5e5ea358f" providerId="LiveId" clId="{31E3054A-1E6D-401A-BFBB-8040E99C90AB}" dt="2024-07-29T03:06:30.925" v="1128" actId="1076"/>
          <ac:picMkLst>
            <pc:docMk/>
            <pc:sldMk cId="2945846508" sldId="309"/>
            <ac:picMk id="5" creationId="{38454027-DF37-5A24-D26B-ECD88C2D422E}"/>
          </ac:picMkLst>
        </pc:picChg>
        <pc:picChg chg="add mod">
          <ac:chgData name="Mitesh Solanki" userId="dfca46d5e5ea358f" providerId="LiveId" clId="{31E3054A-1E6D-401A-BFBB-8040E99C90AB}" dt="2024-07-29T03:07:41.411" v="1141" actId="1076"/>
          <ac:picMkLst>
            <pc:docMk/>
            <pc:sldMk cId="2945846508" sldId="309"/>
            <ac:picMk id="7" creationId="{C7376AEC-9DC0-5079-4488-3C0FCF7F9348}"/>
          </ac:picMkLst>
        </pc:picChg>
      </pc:sldChg>
      <pc:sldChg chg="addSp modSp new mod">
        <pc:chgData name="Mitesh Solanki" userId="dfca46d5e5ea358f" providerId="LiveId" clId="{31E3054A-1E6D-401A-BFBB-8040E99C90AB}" dt="2024-08-04T13:21:52.141" v="1249" actId="1076"/>
        <pc:sldMkLst>
          <pc:docMk/>
          <pc:sldMk cId="2435991028" sldId="310"/>
        </pc:sldMkLst>
        <pc:spChg chg="mod">
          <ac:chgData name="Mitesh Solanki" userId="dfca46d5e5ea358f" providerId="LiveId" clId="{31E3054A-1E6D-401A-BFBB-8040E99C90AB}" dt="2024-08-04T13:15:54.874" v="1208"/>
          <ac:spMkLst>
            <pc:docMk/>
            <pc:sldMk cId="2435991028" sldId="310"/>
            <ac:spMk id="2" creationId="{5F73CCFF-FE0E-A7AC-E24B-0A0457609025}"/>
          </ac:spMkLst>
        </pc:spChg>
        <pc:spChg chg="mod">
          <ac:chgData name="Mitesh Solanki" userId="dfca46d5e5ea358f" providerId="LiveId" clId="{31E3054A-1E6D-401A-BFBB-8040E99C90AB}" dt="2024-08-04T13:21:48.631" v="1248" actId="27636"/>
          <ac:spMkLst>
            <pc:docMk/>
            <pc:sldMk cId="2435991028" sldId="310"/>
            <ac:spMk id="3" creationId="{460F17F4-900D-0E01-1709-7AF49A05F3CD}"/>
          </ac:spMkLst>
        </pc:spChg>
        <pc:picChg chg="add mod">
          <ac:chgData name="Mitesh Solanki" userId="dfca46d5e5ea358f" providerId="LiveId" clId="{31E3054A-1E6D-401A-BFBB-8040E99C90AB}" dt="2024-08-04T13:20:23.287" v="1224" actId="14100"/>
          <ac:picMkLst>
            <pc:docMk/>
            <pc:sldMk cId="2435991028" sldId="310"/>
            <ac:picMk id="1026" creationId="{F9189361-124C-1F93-7EEE-B23D0DC313B5}"/>
          </ac:picMkLst>
        </pc:picChg>
        <pc:picChg chg="add mod">
          <ac:chgData name="Mitesh Solanki" userId="dfca46d5e5ea358f" providerId="LiveId" clId="{31E3054A-1E6D-401A-BFBB-8040E99C90AB}" dt="2024-08-04T13:21:52.141" v="1249" actId="1076"/>
          <ac:picMkLst>
            <pc:docMk/>
            <pc:sldMk cId="2435991028" sldId="310"/>
            <ac:picMk id="1028" creationId="{FA794442-0567-2F9E-2CCF-94A4FEE2D8E3}"/>
          </ac:picMkLst>
        </pc:picChg>
      </pc:sldChg>
      <pc:sldChg chg="modSp new mod">
        <pc:chgData name="Mitesh Solanki" userId="dfca46d5e5ea358f" providerId="LiveId" clId="{31E3054A-1E6D-401A-BFBB-8040E99C90AB}" dt="2024-08-04T13:25:16.974" v="1255" actId="1076"/>
        <pc:sldMkLst>
          <pc:docMk/>
          <pc:sldMk cId="2496944233" sldId="311"/>
        </pc:sldMkLst>
        <pc:spChg chg="mod">
          <ac:chgData name="Mitesh Solanki" userId="dfca46d5e5ea358f" providerId="LiveId" clId="{31E3054A-1E6D-401A-BFBB-8040E99C90AB}" dt="2024-08-04T13:25:16.974" v="1255" actId="1076"/>
          <ac:spMkLst>
            <pc:docMk/>
            <pc:sldMk cId="2496944233" sldId="311"/>
            <ac:spMk id="2" creationId="{FDCDBE61-1779-92DC-7A46-5A8078F5011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50F95-B3D4-4257-AAE8-D95662DCD524}" type="datetimeFigureOut">
              <a:rPr lang="en-IN" smtClean="0"/>
              <a:t>12-08-2024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A323D-0046-4714-A59A-8E0C432E480B}" type="slidenum">
              <a:rPr lang="en-IN" smtClean="0"/>
              <a:t>‹#›</a:t>
            </a:fld>
            <a:endParaRPr lang="en-IN"/>
          </a:p>
        </p:txBody>
      </p:sp>
    </p:spTree>
    <p:extLst>
      <p:ext uri="{BB962C8B-B14F-4D97-AF65-F5344CB8AC3E}">
        <p14:creationId xmlns:p14="http://schemas.microsoft.com/office/powerpoint/2010/main" val="275658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BA323D-0046-4714-A59A-8E0C432E480B}" type="slidenum">
              <a:rPr lang="en-IN" smtClean="0"/>
              <a:t>1</a:t>
            </a:fld>
            <a:endParaRPr lang="en-IN"/>
          </a:p>
        </p:txBody>
      </p:sp>
    </p:spTree>
    <p:extLst>
      <p:ext uri="{BB962C8B-B14F-4D97-AF65-F5344CB8AC3E}">
        <p14:creationId xmlns:p14="http://schemas.microsoft.com/office/powerpoint/2010/main" val="1536530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6B75-4A62-3266-522F-0E37F63F0D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196E7E-EE26-1B55-2A5C-02026A690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576B70-5251-CFBE-E547-2D1DF2E3F822}"/>
              </a:ext>
            </a:extLst>
          </p:cNvPr>
          <p:cNvSpPr>
            <a:spLocks noGrp="1"/>
          </p:cNvSpPr>
          <p:nvPr>
            <p:ph type="dt" sz="half" idx="10"/>
          </p:nvPr>
        </p:nvSpPr>
        <p:spPr/>
        <p:txBody>
          <a:bodyPr/>
          <a:lstStyle/>
          <a:p>
            <a:fld id="{18F8E8A6-7D38-4788-A8FD-7FE9F6BAB40C}" type="datetimeFigureOut">
              <a:rPr lang="en-IN" smtClean="0"/>
              <a:t>12-08-2024</a:t>
            </a:fld>
            <a:endParaRPr lang="en-IN"/>
          </a:p>
        </p:txBody>
      </p:sp>
      <p:sp>
        <p:nvSpPr>
          <p:cNvPr id="5" name="Footer Placeholder 4">
            <a:extLst>
              <a:ext uri="{FF2B5EF4-FFF2-40B4-BE49-F238E27FC236}">
                <a16:creationId xmlns:a16="http://schemas.microsoft.com/office/drawing/2014/main" id="{167E85E5-67AE-8569-CB19-09DCF71B50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8368C3-491C-C9AB-0397-276B15EA5360}"/>
              </a:ext>
            </a:extLst>
          </p:cNvPr>
          <p:cNvSpPr>
            <a:spLocks noGrp="1"/>
          </p:cNvSpPr>
          <p:nvPr>
            <p:ph type="sldNum" sz="quarter" idx="12"/>
          </p:nvPr>
        </p:nvSpPr>
        <p:spPr/>
        <p:txBody>
          <a:bodyPr/>
          <a:lstStyle/>
          <a:p>
            <a:fld id="{6DF87C12-3EB8-4854-8ACD-D0A7320A6E55}" type="slidenum">
              <a:rPr lang="en-IN" smtClean="0"/>
              <a:t>‹#›</a:t>
            </a:fld>
            <a:endParaRPr lang="en-IN"/>
          </a:p>
        </p:txBody>
      </p:sp>
    </p:spTree>
    <p:extLst>
      <p:ext uri="{BB962C8B-B14F-4D97-AF65-F5344CB8AC3E}">
        <p14:creationId xmlns:p14="http://schemas.microsoft.com/office/powerpoint/2010/main" val="349709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F14AF-F76B-FFA0-7A04-1BACBBAEE8E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5EBB89-E870-93FE-6983-AD395DA02A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67F79A-3F84-1EC0-8BA0-94380694201D}"/>
              </a:ext>
            </a:extLst>
          </p:cNvPr>
          <p:cNvSpPr>
            <a:spLocks noGrp="1"/>
          </p:cNvSpPr>
          <p:nvPr>
            <p:ph type="dt" sz="half" idx="10"/>
          </p:nvPr>
        </p:nvSpPr>
        <p:spPr/>
        <p:txBody>
          <a:bodyPr/>
          <a:lstStyle/>
          <a:p>
            <a:fld id="{18F8E8A6-7D38-4788-A8FD-7FE9F6BAB40C}" type="datetimeFigureOut">
              <a:rPr lang="en-IN" smtClean="0"/>
              <a:t>12-08-2024</a:t>
            </a:fld>
            <a:endParaRPr lang="en-IN"/>
          </a:p>
        </p:txBody>
      </p:sp>
      <p:sp>
        <p:nvSpPr>
          <p:cNvPr id="5" name="Footer Placeholder 4">
            <a:extLst>
              <a:ext uri="{FF2B5EF4-FFF2-40B4-BE49-F238E27FC236}">
                <a16:creationId xmlns:a16="http://schemas.microsoft.com/office/drawing/2014/main" id="{B58EA028-26D8-757E-B2FF-CB455E7FA0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A6F3F6-C936-CF89-31D1-0BB7E8CC4214}"/>
              </a:ext>
            </a:extLst>
          </p:cNvPr>
          <p:cNvSpPr>
            <a:spLocks noGrp="1"/>
          </p:cNvSpPr>
          <p:nvPr>
            <p:ph type="sldNum" sz="quarter" idx="12"/>
          </p:nvPr>
        </p:nvSpPr>
        <p:spPr/>
        <p:txBody>
          <a:bodyPr/>
          <a:lstStyle/>
          <a:p>
            <a:fld id="{6DF87C12-3EB8-4854-8ACD-D0A7320A6E55}" type="slidenum">
              <a:rPr lang="en-IN" smtClean="0"/>
              <a:t>‹#›</a:t>
            </a:fld>
            <a:endParaRPr lang="en-IN"/>
          </a:p>
        </p:txBody>
      </p:sp>
    </p:spTree>
    <p:extLst>
      <p:ext uri="{BB962C8B-B14F-4D97-AF65-F5344CB8AC3E}">
        <p14:creationId xmlns:p14="http://schemas.microsoft.com/office/powerpoint/2010/main" val="3979490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391691-2A02-8D6F-E803-8FC92F90AB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6B84B4-C50E-BFA5-CEA4-38536C8F7F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3A9A66-300F-1D5C-D053-60210C1BC32B}"/>
              </a:ext>
            </a:extLst>
          </p:cNvPr>
          <p:cNvSpPr>
            <a:spLocks noGrp="1"/>
          </p:cNvSpPr>
          <p:nvPr>
            <p:ph type="dt" sz="half" idx="10"/>
          </p:nvPr>
        </p:nvSpPr>
        <p:spPr/>
        <p:txBody>
          <a:bodyPr/>
          <a:lstStyle/>
          <a:p>
            <a:fld id="{18F8E8A6-7D38-4788-A8FD-7FE9F6BAB40C}" type="datetimeFigureOut">
              <a:rPr lang="en-IN" smtClean="0"/>
              <a:t>12-08-2024</a:t>
            </a:fld>
            <a:endParaRPr lang="en-IN"/>
          </a:p>
        </p:txBody>
      </p:sp>
      <p:sp>
        <p:nvSpPr>
          <p:cNvPr id="5" name="Footer Placeholder 4">
            <a:extLst>
              <a:ext uri="{FF2B5EF4-FFF2-40B4-BE49-F238E27FC236}">
                <a16:creationId xmlns:a16="http://schemas.microsoft.com/office/drawing/2014/main" id="{37CC8B8E-AC32-EE38-1B2D-AB9EF62335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A67309-9482-01E8-EC51-72906ECB8AC3}"/>
              </a:ext>
            </a:extLst>
          </p:cNvPr>
          <p:cNvSpPr>
            <a:spLocks noGrp="1"/>
          </p:cNvSpPr>
          <p:nvPr>
            <p:ph type="sldNum" sz="quarter" idx="12"/>
          </p:nvPr>
        </p:nvSpPr>
        <p:spPr/>
        <p:txBody>
          <a:bodyPr/>
          <a:lstStyle/>
          <a:p>
            <a:fld id="{6DF87C12-3EB8-4854-8ACD-D0A7320A6E55}" type="slidenum">
              <a:rPr lang="en-IN" smtClean="0"/>
              <a:t>‹#›</a:t>
            </a:fld>
            <a:endParaRPr lang="en-IN"/>
          </a:p>
        </p:txBody>
      </p:sp>
    </p:spTree>
    <p:extLst>
      <p:ext uri="{BB962C8B-B14F-4D97-AF65-F5344CB8AC3E}">
        <p14:creationId xmlns:p14="http://schemas.microsoft.com/office/powerpoint/2010/main" val="133851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2186-487B-623C-E2A3-6B154960E4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D0D94E-A250-DEF9-6869-583059B880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DEC99B-1701-DE4B-7EA4-1330F30AC050}"/>
              </a:ext>
            </a:extLst>
          </p:cNvPr>
          <p:cNvSpPr>
            <a:spLocks noGrp="1"/>
          </p:cNvSpPr>
          <p:nvPr>
            <p:ph type="dt" sz="half" idx="10"/>
          </p:nvPr>
        </p:nvSpPr>
        <p:spPr/>
        <p:txBody>
          <a:bodyPr/>
          <a:lstStyle/>
          <a:p>
            <a:fld id="{18F8E8A6-7D38-4788-A8FD-7FE9F6BAB40C}" type="datetimeFigureOut">
              <a:rPr lang="en-IN" smtClean="0"/>
              <a:t>12-08-2024</a:t>
            </a:fld>
            <a:endParaRPr lang="en-IN"/>
          </a:p>
        </p:txBody>
      </p:sp>
      <p:sp>
        <p:nvSpPr>
          <p:cNvPr id="5" name="Footer Placeholder 4">
            <a:extLst>
              <a:ext uri="{FF2B5EF4-FFF2-40B4-BE49-F238E27FC236}">
                <a16:creationId xmlns:a16="http://schemas.microsoft.com/office/drawing/2014/main" id="{566082CC-65B6-457B-1571-864B38B6D0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09F8C5-A536-2D5C-6567-FDF6B7C55D24}"/>
              </a:ext>
            </a:extLst>
          </p:cNvPr>
          <p:cNvSpPr>
            <a:spLocks noGrp="1"/>
          </p:cNvSpPr>
          <p:nvPr>
            <p:ph type="sldNum" sz="quarter" idx="12"/>
          </p:nvPr>
        </p:nvSpPr>
        <p:spPr/>
        <p:txBody>
          <a:bodyPr/>
          <a:lstStyle/>
          <a:p>
            <a:fld id="{6DF87C12-3EB8-4854-8ACD-D0A7320A6E55}" type="slidenum">
              <a:rPr lang="en-IN" smtClean="0"/>
              <a:t>‹#›</a:t>
            </a:fld>
            <a:endParaRPr lang="en-IN"/>
          </a:p>
        </p:txBody>
      </p:sp>
    </p:spTree>
    <p:extLst>
      <p:ext uri="{BB962C8B-B14F-4D97-AF65-F5344CB8AC3E}">
        <p14:creationId xmlns:p14="http://schemas.microsoft.com/office/powerpoint/2010/main" val="209950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0A37F-5FFC-6748-83BB-BB6B3115F2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9B5E23-88C0-D618-17AE-C2D04E432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83E951-B69A-87A4-69B1-34E4292E6857}"/>
              </a:ext>
            </a:extLst>
          </p:cNvPr>
          <p:cNvSpPr>
            <a:spLocks noGrp="1"/>
          </p:cNvSpPr>
          <p:nvPr>
            <p:ph type="dt" sz="half" idx="10"/>
          </p:nvPr>
        </p:nvSpPr>
        <p:spPr/>
        <p:txBody>
          <a:bodyPr/>
          <a:lstStyle/>
          <a:p>
            <a:fld id="{18F8E8A6-7D38-4788-A8FD-7FE9F6BAB40C}" type="datetimeFigureOut">
              <a:rPr lang="en-IN" smtClean="0"/>
              <a:t>12-08-2024</a:t>
            </a:fld>
            <a:endParaRPr lang="en-IN"/>
          </a:p>
        </p:txBody>
      </p:sp>
      <p:sp>
        <p:nvSpPr>
          <p:cNvPr id="5" name="Footer Placeholder 4">
            <a:extLst>
              <a:ext uri="{FF2B5EF4-FFF2-40B4-BE49-F238E27FC236}">
                <a16:creationId xmlns:a16="http://schemas.microsoft.com/office/drawing/2014/main" id="{ABBA520A-A8F4-D2DE-16DE-CE1F231F78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46583E-EDE6-66E5-E6A0-858DF3468F07}"/>
              </a:ext>
            </a:extLst>
          </p:cNvPr>
          <p:cNvSpPr>
            <a:spLocks noGrp="1"/>
          </p:cNvSpPr>
          <p:nvPr>
            <p:ph type="sldNum" sz="quarter" idx="12"/>
          </p:nvPr>
        </p:nvSpPr>
        <p:spPr/>
        <p:txBody>
          <a:bodyPr/>
          <a:lstStyle/>
          <a:p>
            <a:fld id="{6DF87C12-3EB8-4854-8ACD-D0A7320A6E55}" type="slidenum">
              <a:rPr lang="en-IN" smtClean="0"/>
              <a:t>‹#›</a:t>
            </a:fld>
            <a:endParaRPr lang="en-IN"/>
          </a:p>
        </p:txBody>
      </p:sp>
    </p:spTree>
    <p:extLst>
      <p:ext uri="{BB962C8B-B14F-4D97-AF65-F5344CB8AC3E}">
        <p14:creationId xmlns:p14="http://schemas.microsoft.com/office/powerpoint/2010/main" val="3067075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1336-9F28-E5BF-EA63-895E4E7D5B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7642D3-13FB-B69F-29EE-D6C6B655F0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4232C7-B558-2FF8-21B9-0DA00F94D0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41614C-CD7D-18C5-D287-A3B2BF8945A9}"/>
              </a:ext>
            </a:extLst>
          </p:cNvPr>
          <p:cNvSpPr>
            <a:spLocks noGrp="1"/>
          </p:cNvSpPr>
          <p:nvPr>
            <p:ph type="dt" sz="half" idx="10"/>
          </p:nvPr>
        </p:nvSpPr>
        <p:spPr/>
        <p:txBody>
          <a:bodyPr/>
          <a:lstStyle/>
          <a:p>
            <a:fld id="{18F8E8A6-7D38-4788-A8FD-7FE9F6BAB40C}" type="datetimeFigureOut">
              <a:rPr lang="en-IN" smtClean="0"/>
              <a:t>12-08-2024</a:t>
            </a:fld>
            <a:endParaRPr lang="en-IN"/>
          </a:p>
        </p:txBody>
      </p:sp>
      <p:sp>
        <p:nvSpPr>
          <p:cNvPr id="6" name="Footer Placeholder 5">
            <a:extLst>
              <a:ext uri="{FF2B5EF4-FFF2-40B4-BE49-F238E27FC236}">
                <a16:creationId xmlns:a16="http://schemas.microsoft.com/office/drawing/2014/main" id="{54C00BA8-6B11-2CEF-24EA-505D2C18D7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25351F-5107-C8DA-D66E-199D87DED674}"/>
              </a:ext>
            </a:extLst>
          </p:cNvPr>
          <p:cNvSpPr>
            <a:spLocks noGrp="1"/>
          </p:cNvSpPr>
          <p:nvPr>
            <p:ph type="sldNum" sz="quarter" idx="12"/>
          </p:nvPr>
        </p:nvSpPr>
        <p:spPr/>
        <p:txBody>
          <a:bodyPr/>
          <a:lstStyle/>
          <a:p>
            <a:fld id="{6DF87C12-3EB8-4854-8ACD-D0A7320A6E55}" type="slidenum">
              <a:rPr lang="en-IN" smtClean="0"/>
              <a:t>‹#›</a:t>
            </a:fld>
            <a:endParaRPr lang="en-IN"/>
          </a:p>
        </p:txBody>
      </p:sp>
    </p:spTree>
    <p:extLst>
      <p:ext uri="{BB962C8B-B14F-4D97-AF65-F5344CB8AC3E}">
        <p14:creationId xmlns:p14="http://schemas.microsoft.com/office/powerpoint/2010/main" val="24036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9B8F-65BC-FDC7-1874-D885BECB89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CBDDED-6851-88B6-C869-9C26292E56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483678-CA1B-5949-0A0B-EF8261CA04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D09E25-8E40-3FBD-29A6-F879FA970F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8DB421-713D-D874-7B11-56B9AD5960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B50DE70-9BA3-35CA-9D9D-F7867B72631F}"/>
              </a:ext>
            </a:extLst>
          </p:cNvPr>
          <p:cNvSpPr>
            <a:spLocks noGrp="1"/>
          </p:cNvSpPr>
          <p:nvPr>
            <p:ph type="dt" sz="half" idx="10"/>
          </p:nvPr>
        </p:nvSpPr>
        <p:spPr/>
        <p:txBody>
          <a:bodyPr/>
          <a:lstStyle/>
          <a:p>
            <a:fld id="{18F8E8A6-7D38-4788-A8FD-7FE9F6BAB40C}" type="datetimeFigureOut">
              <a:rPr lang="en-IN" smtClean="0"/>
              <a:t>12-08-2024</a:t>
            </a:fld>
            <a:endParaRPr lang="en-IN"/>
          </a:p>
        </p:txBody>
      </p:sp>
      <p:sp>
        <p:nvSpPr>
          <p:cNvPr id="8" name="Footer Placeholder 7">
            <a:extLst>
              <a:ext uri="{FF2B5EF4-FFF2-40B4-BE49-F238E27FC236}">
                <a16:creationId xmlns:a16="http://schemas.microsoft.com/office/drawing/2014/main" id="{10C3C410-4012-B465-C6C9-2984ED4AF2A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CAF4EF8-A082-14B7-5B0D-9A6128FC9204}"/>
              </a:ext>
            </a:extLst>
          </p:cNvPr>
          <p:cNvSpPr>
            <a:spLocks noGrp="1"/>
          </p:cNvSpPr>
          <p:nvPr>
            <p:ph type="sldNum" sz="quarter" idx="12"/>
          </p:nvPr>
        </p:nvSpPr>
        <p:spPr/>
        <p:txBody>
          <a:bodyPr/>
          <a:lstStyle/>
          <a:p>
            <a:fld id="{6DF87C12-3EB8-4854-8ACD-D0A7320A6E55}" type="slidenum">
              <a:rPr lang="en-IN" smtClean="0"/>
              <a:t>‹#›</a:t>
            </a:fld>
            <a:endParaRPr lang="en-IN"/>
          </a:p>
        </p:txBody>
      </p:sp>
    </p:spTree>
    <p:extLst>
      <p:ext uri="{BB962C8B-B14F-4D97-AF65-F5344CB8AC3E}">
        <p14:creationId xmlns:p14="http://schemas.microsoft.com/office/powerpoint/2010/main" val="1315636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F6F19-0D87-AA30-5E58-F734437D8E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A504A42-C9AD-22A1-530E-64CF55FE0602}"/>
              </a:ext>
            </a:extLst>
          </p:cNvPr>
          <p:cNvSpPr>
            <a:spLocks noGrp="1"/>
          </p:cNvSpPr>
          <p:nvPr>
            <p:ph type="dt" sz="half" idx="10"/>
          </p:nvPr>
        </p:nvSpPr>
        <p:spPr/>
        <p:txBody>
          <a:bodyPr/>
          <a:lstStyle/>
          <a:p>
            <a:fld id="{18F8E8A6-7D38-4788-A8FD-7FE9F6BAB40C}" type="datetimeFigureOut">
              <a:rPr lang="en-IN" smtClean="0"/>
              <a:t>12-08-2024</a:t>
            </a:fld>
            <a:endParaRPr lang="en-IN"/>
          </a:p>
        </p:txBody>
      </p:sp>
      <p:sp>
        <p:nvSpPr>
          <p:cNvPr id="4" name="Footer Placeholder 3">
            <a:extLst>
              <a:ext uri="{FF2B5EF4-FFF2-40B4-BE49-F238E27FC236}">
                <a16:creationId xmlns:a16="http://schemas.microsoft.com/office/drawing/2014/main" id="{7AEDDE1C-2017-4A46-CDC6-FF91B7E5A1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F8DE408-6493-4C2A-7991-29DCC0A46EB1}"/>
              </a:ext>
            </a:extLst>
          </p:cNvPr>
          <p:cNvSpPr>
            <a:spLocks noGrp="1"/>
          </p:cNvSpPr>
          <p:nvPr>
            <p:ph type="sldNum" sz="quarter" idx="12"/>
          </p:nvPr>
        </p:nvSpPr>
        <p:spPr/>
        <p:txBody>
          <a:bodyPr/>
          <a:lstStyle/>
          <a:p>
            <a:fld id="{6DF87C12-3EB8-4854-8ACD-D0A7320A6E55}" type="slidenum">
              <a:rPr lang="en-IN" smtClean="0"/>
              <a:t>‹#›</a:t>
            </a:fld>
            <a:endParaRPr lang="en-IN"/>
          </a:p>
        </p:txBody>
      </p:sp>
    </p:spTree>
    <p:extLst>
      <p:ext uri="{BB962C8B-B14F-4D97-AF65-F5344CB8AC3E}">
        <p14:creationId xmlns:p14="http://schemas.microsoft.com/office/powerpoint/2010/main" val="514350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2AE1B0-3B15-AF02-507A-492E892AA96C}"/>
              </a:ext>
            </a:extLst>
          </p:cNvPr>
          <p:cNvSpPr>
            <a:spLocks noGrp="1"/>
          </p:cNvSpPr>
          <p:nvPr>
            <p:ph type="dt" sz="half" idx="10"/>
          </p:nvPr>
        </p:nvSpPr>
        <p:spPr/>
        <p:txBody>
          <a:bodyPr/>
          <a:lstStyle/>
          <a:p>
            <a:fld id="{18F8E8A6-7D38-4788-A8FD-7FE9F6BAB40C}" type="datetimeFigureOut">
              <a:rPr lang="en-IN" smtClean="0"/>
              <a:t>12-08-2024</a:t>
            </a:fld>
            <a:endParaRPr lang="en-IN"/>
          </a:p>
        </p:txBody>
      </p:sp>
      <p:sp>
        <p:nvSpPr>
          <p:cNvPr id="3" name="Footer Placeholder 2">
            <a:extLst>
              <a:ext uri="{FF2B5EF4-FFF2-40B4-BE49-F238E27FC236}">
                <a16:creationId xmlns:a16="http://schemas.microsoft.com/office/drawing/2014/main" id="{3F9E9A7D-9F66-4377-F305-9E019F7DAB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FB0CA0D-2D3B-1321-4AF6-A4CA0E46CB21}"/>
              </a:ext>
            </a:extLst>
          </p:cNvPr>
          <p:cNvSpPr>
            <a:spLocks noGrp="1"/>
          </p:cNvSpPr>
          <p:nvPr>
            <p:ph type="sldNum" sz="quarter" idx="12"/>
          </p:nvPr>
        </p:nvSpPr>
        <p:spPr/>
        <p:txBody>
          <a:bodyPr/>
          <a:lstStyle/>
          <a:p>
            <a:fld id="{6DF87C12-3EB8-4854-8ACD-D0A7320A6E55}" type="slidenum">
              <a:rPr lang="en-IN" smtClean="0"/>
              <a:t>‹#›</a:t>
            </a:fld>
            <a:endParaRPr lang="en-IN"/>
          </a:p>
        </p:txBody>
      </p:sp>
    </p:spTree>
    <p:extLst>
      <p:ext uri="{BB962C8B-B14F-4D97-AF65-F5344CB8AC3E}">
        <p14:creationId xmlns:p14="http://schemas.microsoft.com/office/powerpoint/2010/main" val="437874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BC47-0ABA-242E-79FA-5AEC44895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389FD2-75C3-C5FE-7C3D-7BB472A101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607B088-30D0-1DC3-4BF9-6488E21CBD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103D90-CE4D-DFAA-E911-738F1E0ABDA1}"/>
              </a:ext>
            </a:extLst>
          </p:cNvPr>
          <p:cNvSpPr>
            <a:spLocks noGrp="1"/>
          </p:cNvSpPr>
          <p:nvPr>
            <p:ph type="dt" sz="half" idx="10"/>
          </p:nvPr>
        </p:nvSpPr>
        <p:spPr/>
        <p:txBody>
          <a:bodyPr/>
          <a:lstStyle/>
          <a:p>
            <a:fld id="{18F8E8A6-7D38-4788-A8FD-7FE9F6BAB40C}" type="datetimeFigureOut">
              <a:rPr lang="en-IN" smtClean="0"/>
              <a:t>12-08-2024</a:t>
            </a:fld>
            <a:endParaRPr lang="en-IN"/>
          </a:p>
        </p:txBody>
      </p:sp>
      <p:sp>
        <p:nvSpPr>
          <p:cNvPr id="6" name="Footer Placeholder 5">
            <a:extLst>
              <a:ext uri="{FF2B5EF4-FFF2-40B4-BE49-F238E27FC236}">
                <a16:creationId xmlns:a16="http://schemas.microsoft.com/office/drawing/2014/main" id="{4D23EDEC-E3F7-2D0E-349F-8DF3FA2AF1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1D4682-CFC2-B632-E542-75626666945A}"/>
              </a:ext>
            </a:extLst>
          </p:cNvPr>
          <p:cNvSpPr>
            <a:spLocks noGrp="1"/>
          </p:cNvSpPr>
          <p:nvPr>
            <p:ph type="sldNum" sz="quarter" idx="12"/>
          </p:nvPr>
        </p:nvSpPr>
        <p:spPr/>
        <p:txBody>
          <a:bodyPr/>
          <a:lstStyle/>
          <a:p>
            <a:fld id="{6DF87C12-3EB8-4854-8ACD-D0A7320A6E55}" type="slidenum">
              <a:rPr lang="en-IN" smtClean="0"/>
              <a:t>‹#›</a:t>
            </a:fld>
            <a:endParaRPr lang="en-IN"/>
          </a:p>
        </p:txBody>
      </p:sp>
    </p:spTree>
    <p:extLst>
      <p:ext uri="{BB962C8B-B14F-4D97-AF65-F5344CB8AC3E}">
        <p14:creationId xmlns:p14="http://schemas.microsoft.com/office/powerpoint/2010/main" val="497518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31FE2-621E-5796-0137-DDAD002BBF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DB9D380-DD38-65F2-4856-96768E7FB6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2EC0AC-6E0E-0178-484B-DB818454B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40620-AB6D-BB38-C973-89224E895C0C}"/>
              </a:ext>
            </a:extLst>
          </p:cNvPr>
          <p:cNvSpPr>
            <a:spLocks noGrp="1"/>
          </p:cNvSpPr>
          <p:nvPr>
            <p:ph type="dt" sz="half" idx="10"/>
          </p:nvPr>
        </p:nvSpPr>
        <p:spPr/>
        <p:txBody>
          <a:bodyPr/>
          <a:lstStyle/>
          <a:p>
            <a:fld id="{18F8E8A6-7D38-4788-A8FD-7FE9F6BAB40C}" type="datetimeFigureOut">
              <a:rPr lang="en-IN" smtClean="0"/>
              <a:t>12-08-2024</a:t>
            </a:fld>
            <a:endParaRPr lang="en-IN"/>
          </a:p>
        </p:txBody>
      </p:sp>
      <p:sp>
        <p:nvSpPr>
          <p:cNvPr id="6" name="Footer Placeholder 5">
            <a:extLst>
              <a:ext uri="{FF2B5EF4-FFF2-40B4-BE49-F238E27FC236}">
                <a16:creationId xmlns:a16="http://schemas.microsoft.com/office/drawing/2014/main" id="{AA7DA37E-2ED7-3B18-7B19-08CABB6FE4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C2DE2F-BE50-7E25-F5B1-776C52EEB01F}"/>
              </a:ext>
            </a:extLst>
          </p:cNvPr>
          <p:cNvSpPr>
            <a:spLocks noGrp="1"/>
          </p:cNvSpPr>
          <p:nvPr>
            <p:ph type="sldNum" sz="quarter" idx="12"/>
          </p:nvPr>
        </p:nvSpPr>
        <p:spPr/>
        <p:txBody>
          <a:bodyPr/>
          <a:lstStyle/>
          <a:p>
            <a:fld id="{6DF87C12-3EB8-4854-8ACD-D0A7320A6E55}" type="slidenum">
              <a:rPr lang="en-IN" smtClean="0"/>
              <a:t>‹#›</a:t>
            </a:fld>
            <a:endParaRPr lang="en-IN"/>
          </a:p>
        </p:txBody>
      </p:sp>
    </p:spTree>
    <p:extLst>
      <p:ext uri="{BB962C8B-B14F-4D97-AF65-F5344CB8AC3E}">
        <p14:creationId xmlns:p14="http://schemas.microsoft.com/office/powerpoint/2010/main" val="2094417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C6BD8B-507B-1395-628C-C3351C09AB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472612-8193-D9A0-7B24-46A5A5FB6E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BF1126-0E62-6749-84E1-DE362A80E1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F8E8A6-7D38-4788-A8FD-7FE9F6BAB40C}" type="datetimeFigureOut">
              <a:rPr lang="en-IN" smtClean="0"/>
              <a:t>12-08-2024</a:t>
            </a:fld>
            <a:endParaRPr lang="en-IN"/>
          </a:p>
        </p:txBody>
      </p:sp>
      <p:sp>
        <p:nvSpPr>
          <p:cNvPr id="5" name="Footer Placeholder 4">
            <a:extLst>
              <a:ext uri="{FF2B5EF4-FFF2-40B4-BE49-F238E27FC236}">
                <a16:creationId xmlns:a16="http://schemas.microsoft.com/office/drawing/2014/main" id="{C547AD03-BA94-D89F-D111-DF423A53B1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239AC64-997D-CC9F-1009-84565CE5F0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F87C12-3EB8-4854-8ACD-D0A7320A6E55}" type="slidenum">
              <a:rPr lang="en-IN" smtClean="0"/>
              <a:t>‹#›</a:t>
            </a:fld>
            <a:endParaRPr lang="en-IN"/>
          </a:p>
        </p:txBody>
      </p:sp>
    </p:spTree>
    <p:extLst>
      <p:ext uri="{BB962C8B-B14F-4D97-AF65-F5344CB8AC3E}">
        <p14:creationId xmlns:p14="http://schemas.microsoft.com/office/powerpoint/2010/main" val="466724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copperpodip.com/post/demystifying-wi-fi-a-comprehensive-comparison-of-wi-fi-5-6-and-7" TargetMode="External"/><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EEA2E-2343-4D6E-F13D-429C3CF93D1C}"/>
              </a:ext>
            </a:extLst>
          </p:cNvPr>
          <p:cNvSpPr>
            <a:spLocks noGrp="1"/>
          </p:cNvSpPr>
          <p:nvPr>
            <p:ph type="ctrTitle"/>
          </p:nvPr>
        </p:nvSpPr>
        <p:spPr/>
        <p:txBody>
          <a:bodyPr/>
          <a:lstStyle/>
          <a:p>
            <a:r>
              <a:rPr lang="en-IN" dirty="0"/>
              <a:t>Overview of Wireless Systems:</a:t>
            </a:r>
          </a:p>
        </p:txBody>
      </p:sp>
    </p:spTree>
    <p:extLst>
      <p:ext uri="{BB962C8B-B14F-4D97-AF65-F5344CB8AC3E}">
        <p14:creationId xmlns:p14="http://schemas.microsoft.com/office/powerpoint/2010/main" val="1163714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741BE-0AFD-43F0-8F7C-E8318E83F77A}"/>
              </a:ext>
            </a:extLst>
          </p:cNvPr>
          <p:cNvSpPr>
            <a:spLocks noGrp="1"/>
          </p:cNvSpPr>
          <p:nvPr>
            <p:ph type="title"/>
          </p:nvPr>
        </p:nvSpPr>
        <p:spPr>
          <a:xfrm>
            <a:off x="187271" y="85267"/>
            <a:ext cx="10515600" cy="595770"/>
          </a:xfrm>
        </p:spPr>
        <p:txBody>
          <a:bodyPr>
            <a:normAutofit fontScale="90000"/>
          </a:bodyPr>
          <a:lstStyle/>
          <a:p>
            <a:r>
              <a:rPr lang="en-US" b="1" dirty="0">
                <a:solidFill>
                  <a:schemeClr val="accent2"/>
                </a:solidFill>
              </a:rPr>
              <a:t>Wireless LANs</a:t>
            </a:r>
            <a:endParaRPr lang="en-IN" b="1" dirty="0">
              <a:solidFill>
                <a:schemeClr val="accent2"/>
              </a:solidFill>
            </a:endParaRPr>
          </a:p>
        </p:txBody>
      </p:sp>
      <p:sp>
        <p:nvSpPr>
          <p:cNvPr id="3" name="Content Placeholder 2">
            <a:extLst>
              <a:ext uri="{FF2B5EF4-FFF2-40B4-BE49-F238E27FC236}">
                <a16:creationId xmlns:a16="http://schemas.microsoft.com/office/drawing/2014/main" id="{A93E5EAC-BDCB-D80B-8F60-4FE3C6BE6887}"/>
              </a:ext>
            </a:extLst>
          </p:cNvPr>
          <p:cNvSpPr>
            <a:spLocks noGrp="1"/>
          </p:cNvSpPr>
          <p:nvPr>
            <p:ph idx="1"/>
          </p:nvPr>
        </p:nvSpPr>
        <p:spPr>
          <a:xfrm>
            <a:off x="187271" y="1285472"/>
            <a:ext cx="5908728" cy="5163285"/>
          </a:xfrm>
        </p:spPr>
        <p:txBody>
          <a:bodyPr/>
          <a:lstStyle/>
          <a:p>
            <a:r>
              <a:rPr lang="en-US" dirty="0"/>
              <a:t>WLAN stands for Wireless Local Area Network. </a:t>
            </a:r>
          </a:p>
          <a:p>
            <a:pPr marL="0" indent="0" algn="just">
              <a:buNone/>
            </a:pPr>
            <a:r>
              <a:rPr lang="en-US" sz="2400" dirty="0">
                <a:solidFill>
                  <a:schemeClr val="accent2"/>
                </a:solidFill>
              </a:rPr>
              <a:t>What is Wireless LAN in computer networks?</a:t>
            </a:r>
          </a:p>
          <a:p>
            <a:pPr marL="0" indent="0" algn="just">
              <a:buNone/>
            </a:pPr>
            <a:r>
              <a:rPr lang="en-US" sz="2400" b="0" i="0" dirty="0">
                <a:solidFill>
                  <a:srgbClr val="1A1A1A"/>
                </a:solidFill>
                <a:effectLst/>
                <a:highlight>
                  <a:srgbClr val="FFFFFF"/>
                </a:highlight>
                <a:latin typeface="Times New Roman" panose="02020603050405020304" pitchFamily="18" charset="0"/>
                <a:cs typeface="Times New Roman" panose="02020603050405020304" pitchFamily="18" charset="0"/>
              </a:rPr>
              <a:t>It is a network comprising two or more computing devices that communicate through radio waves without the need for physical connections.</a:t>
            </a:r>
          </a:p>
          <a:p>
            <a:pPr marL="0" indent="0" algn="just">
              <a:buNone/>
            </a:pPr>
            <a:r>
              <a:rPr lang="en-US" sz="2400" dirty="0">
                <a:latin typeface="Times New Roman" panose="02020603050405020304" pitchFamily="18" charset="0"/>
                <a:cs typeface="Times New Roman" panose="02020603050405020304" pitchFamily="18" charset="0"/>
              </a:rPr>
              <a:t>It employs wired connectivity, where by every computer within the network is physically linked to the </a:t>
            </a:r>
            <a:r>
              <a:rPr lang="en-US" sz="2400" dirty="0">
                <a:solidFill>
                  <a:schemeClr val="accent2"/>
                </a:solidFill>
                <a:latin typeface="Times New Roman" panose="02020603050405020304" pitchFamily="18" charset="0"/>
                <a:cs typeface="Times New Roman" panose="02020603050405020304" pitchFamily="18" charset="0"/>
              </a:rPr>
              <a:t>network switch </a:t>
            </a:r>
            <a:r>
              <a:rPr lang="en-US" sz="2400" dirty="0">
                <a:latin typeface="Times New Roman" panose="02020603050405020304" pitchFamily="18" charset="0"/>
                <a:cs typeface="Times New Roman" panose="02020603050405020304" pitchFamily="18" charset="0"/>
              </a:rPr>
              <a:t>or </a:t>
            </a:r>
            <a:r>
              <a:rPr lang="en-US" sz="2400" dirty="0">
                <a:solidFill>
                  <a:schemeClr val="accent2"/>
                </a:solidFill>
                <a:latin typeface="Times New Roman" panose="02020603050405020304" pitchFamily="18" charset="0"/>
                <a:cs typeface="Times New Roman" panose="02020603050405020304" pitchFamily="18" charset="0"/>
              </a:rPr>
              <a:t>hub</a:t>
            </a:r>
            <a:r>
              <a:rPr lang="en-US" sz="2400" dirty="0">
                <a:latin typeface="Times New Roman" panose="02020603050405020304" pitchFamily="18" charset="0"/>
                <a:cs typeface="Times New Roman" panose="02020603050405020304" pitchFamily="18" charset="0"/>
              </a:rPr>
              <a:t> via an Ethernet cable.</a:t>
            </a:r>
            <a:endParaRPr lang="en-IN" sz="2400" dirty="0">
              <a:latin typeface="Times New Roman" panose="02020603050405020304" pitchFamily="18" charset="0"/>
              <a:cs typeface="Times New Roman" panose="02020603050405020304" pitchFamily="18" charset="0"/>
            </a:endParaRPr>
          </a:p>
        </p:txBody>
      </p:sp>
      <p:pic>
        <p:nvPicPr>
          <p:cNvPr id="2050" name="Picture 2" descr="Wireless LAN in computer network">
            <a:extLst>
              <a:ext uri="{FF2B5EF4-FFF2-40B4-BE49-F238E27FC236}">
                <a16:creationId xmlns:a16="http://schemas.microsoft.com/office/drawing/2014/main" id="{D056837B-B4E5-C79B-9BC9-5A7C85DC0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317" y="278969"/>
            <a:ext cx="5908728" cy="632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46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F74A5-6B90-BE95-C837-F86141264590}"/>
              </a:ext>
            </a:extLst>
          </p:cNvPr>
          <p:cNvSpPr>
            <a:spLocks noGrp="1"/>
          </p:cNvSpPr>
          <p:nvPr>
            <p:ph idx="1"/>
          </p:nvPr>
        </p:nvSpPr>
        <p:spPr>
          <a:xfrm>
            <a:off x="216975" y="232475"/>
            <a:ext cx="11840705" cy="5944488"/>
          </a:xfrm>
        </p:spPr>
        <p:txBody>
          <a:bodyPr/>
          <a:lstStyle/>
          <a:p>
            <a:pPr marL="0" indent="0">
              <a:buNone/>
            </a:pPr>
            <a:r>
              <a:rPr lang="en-US" dirty="0"/>
              <a:t>How Does Wireless Local Area Network Work?</a:t>
            </a:r>
          </a:p>
          <a:p>
            <a:pPr marL="0" indent="0" algn="just">
              <a:buNone/>
            </a:pPr>
            <a:r>
              <a:rPr lang="en-US" sz="2400" dirty="0">
                <a:latin typeface="Times New Roman" panose="02020603050405020304" pitchFamily="18" charset="0"/>
                <a:cs typeface="Times New Roman" panose="02020603050405020304" pitchFamily="18" charset="0"/>
              </a:rPr>
              <a:t>Understanding the functioning of WLAN is straightforward. The operational principles of LAN networking are nearly identical. The only difference is that WLAN allows the connection of devices to a network without the need for a physical cable.</a:t>
            </a:r>
            <a:endParaRPr lang="en-IN" sz="2400" dirty="0">
              <a:latin typeface="Times New Roman" panose="02020603050405020304" pitchFamily="18" charset="0"/>
              <a:cs typeface="Times New Roman" panose="02020603050405020304" pitchFamily="18" charset="0"/>
            </a:endParaRPr>
          </a:p>
        </p:txBody>
      </p:sp>
      <p:pic>
        <p:nvPicPr>
          <p:cNvPr id="3074" name="Picture 2" descr="How does WLAN works">
            <a:extLst>
              <a:ext uri="{FF2B5EF4-FFF2-40B4-BE49-F238E27FC236}">
                <a16:creationId xmlns:a16="http://schemas.microsoft.com/office/drawing/2014/main" id="{62A785AB-F75C-A684-2507-D7630A60F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861" y="1828800"/>
            <a:ext cx="9453966" cy="479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90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2AF1C-D81A-8C3F-7085-B274873B1B6D}"/>
              </a:ext>
            </a:extLst>
          </p:cNvPr>
          <p:cNvSpPr>
            <a:spLocks noGrp="1"/>
          </p:cNvSpPr>
          <p:nvPr>
            <p:ph idx="1"/>
          </p:nvPr>
        </p:nvSpPr>
        <p:spPr>
          <a:xfrm>
            <a:off x="216976" y="232475"/>
            <a:ext cx="11809709" cy="6416298"/>
          </a:xfrm>
        </p:spPr>
        <p:txBody>
          <a:bodyPr>
            <a:normAutofit/>
          </a:bodyPr>
          <a:lstStyle/>
          <a:p>
            <a:pPr algn="just"/>
            <a:r>
              <a:rPr lang="en-US" sz="2600" dirty="0">
                <a:latin typeface="Times New Roman" panose="02020603050405020304" pitchFamily="18" charset="0"/>
                <a:cs typeface="Times New Roman" panose="02020603050405020304" pitchFamily="18" charset="0"/>
              </a:rPr>
              <a:t>Wireless Local Area Network (WLAN) employs radio frequency waves to help with the transmission and reception of data among various devices, such as a wireless router and a laptop.</a:t>
            </a:r>
            <a:endParaRPr lang="en-IN" sz="2600" dirty="0">
              <a:latin typeface="Times New Roman" panose="02020603050405020304" pitchFamily="18" charset="0"/>
              <a:cs typeface="Times New Roman" panose="02020603050405020304" pitchFamily="18" charset="0"/>
            </a:endParaRPr>
          </a:p>
        </p:txBody>
      </p:sp>
      <p:pic>
        <p:nvPicPr>
          <p:cNvPr id="4098" name="Picture 2" descr="Wireless LAN working">
            <a:extLst>
              <a:ext uri="{FF2B5EF4-FFF2-40B4-BE49-F238E27FC236}">
                <a16:creationId xmlns:a16="http://schemas.microsoft.com/office/drawing/2014/main" id="{B3F81A3C-7D0E-F2FE-8A00-A56571DBC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309607"/>
            <a:ext cx="7315200" cy="533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061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7E034-282E-8D00-96A7-2FE1651CC0FC}"/>
              </a:ext>
            </a:extLst>
          </p:cNvPr>
          <p:cNvSpPr>
            <a:spLocks noGrp="1"/>
          </p:cNvSpPr>
          <p:nvPr>
            <p:ph type="title"/>
          </p:nvPr>
        </p:nvSpPr>
        <p:spPr>
          <a:xfrm>
            <a:off x="109780" y="148149"/>
            <a:ext cx="10515600" cy="580272"/>
          </a:xfrm>
        </p:spPr>
        <p:txBody>
          <a:bodyPr>
            <a:normAutofit fontScale="90000"/>
          </a:bodyPr>
          <a:lstStyle/>
          <a:p>
            <a:r>
              <a:rPr lang="en-US" b="1" dirty="0">
                <a:solidFill>
                  <a:schemeClr val="accent2"/>
                </a:solidFill>
              </a:rPr>
              <a:t>WLAN</a:t>
            </a:r>
            <a:endParaRPr lang="en-IN" b="1" dirty="0">
              <a:solidFill>
                <a:schemeClr val="accent2"/>
              </a:solidFill>
            </a:endParaRPr>
          </a:p>
        </p:txBody>
      </p:sp>
      <p:sp>
        <p:nvSpPr>
          <p:cNvPr id="3" name="Content Placeholder 2">
            <a:extLst>
              <a:ext uri="{FF2B5EF4-FFF2-40B4-BE49-F238E27FC236}">
                <a16:creationId xmlns:a16="http://schemas.microsoft.com/office/drawing/2014/main" id="{C5F9201B-1998-FEAE-16BE-BA910DB01CA1}"/>
              </a:ext>
            </a:extLst>
          </p:cNvPr>
          <p:cNvSpPr>
            <a:spLocks noGrp="1"/>
          </p:cNvSpPr>
          <p:nvPr>
            <p:ph idx="1"/>
          </p:nvPr>
        </p:nvSpPr>
        <p:spPr>
          <a:xfrm>
            <a:off x="191791" y="911225"/>
            <a:ext cx="11808417" cy="5690138"/>
          </a:xfrm>
        </p:spPr>
        <p:txBody>
          <a:bodyPr>
            <a:normAutofit/>
          </a:bodyPr>
          <a:lstStyle/>
          <a:p>
            <a:pPr algn="just">
              <a:lnSpc>
                <a:spcPct val="150000"/>
              </a:lnSpc>
            </a:pPr>
            <a:r>
              <a:rPr lang="en-US" dirty="0"/>
              <a:t>A Wireless Local Area Network (WLAN) implements a </a:t>
            </a:r>
            <a:r>
              <a:rPr lang="en-US" dirty="0">
                <a:solidFill>
                  <a:schemeClr val="accent2"/>
                </a:solidFill>
              </a:rPr>
              <a:t>flexible</a:t>
            </a:r>
            <a:r>
              <a:rPr lang="en-US" dirty="0"/>
              <a:t> data communication system frequently augmenting rather than replacing a wired LAN within a building or campus.</a:t>
            </a:r>
          </a:p>
          <a:p>
            <a:pPr marL="0" indent="0" algn="just">
              <a:lnSpc>
                <a:spcPct val="150000"/>
              </a:lnSpc>
              <a:buNone/>
            </a:pPr>
            <a:r>
              <a:rPr lang="en-US" dirty="0"/>
              <a:t>How does a WLAN work?</a:t>
            </a:r>
          </a:p>
          <a:p>
            <a:pPr marL="0" indent="0" algn="just">
              <a:lnSpc>
                <a:spcPct val="150000"/>
              </a:lnSpc>
              <a:buNone/>
            </a:pPr>
            <a:r>
              <a:rPr lang="en-US" dirty="0"/>
              <a:t>Like broadcast media, a WLAN transmits information over </a:t>
            </a:r>
            <a:r>
              <a:rPr lang="en-US" dirty="0">
                <a:solidFill>
                  <a:schemeClr val="accent2"/>
                </a:solidFill>
              </a:rPr>
              <a:t>radio waves</a:t>
            </a:r>
            <a:r>
              <a:rPr lang="en-US" dirty="0"/>
              <a:t>. Data is sent in </a:t>
            </a:r>
            <a:r>
              <a:rPr lang="en-US" dirty="0">
                <a:solidFill>
                  <a:schemeClr val="accent2"/>
                </a:solidFill>
              </a:rPr>
              <a:t>packets</a:t>
            </a:r>
            <a:r>
              <a:rPr lang="en-US" dirty="0"/>
              <a:t>. The packets contain layers with labels and instructions that, along with the unique </a:t>
            </a:r>
            <a:r>
              <a:rPr lang="en-US" dirty="0">
                <a:solidFill>
                  <a:schemeClr val="accent2"/>
                </a:solidFill>
              </a:rPr>
              <a:t>MAC</a:t>
            </a:r>
            <a:r>
              <a:rPr lang="en-US" dirty="0"/>
              <a:t> (Media Access Control) addresses assigned to endpoints, enable routing to intended locations.</a:t>
            </a:r>
            <a:endParaRPr lang="en-IN" dirty="0"/>
          </a:p>
        </p:txBody>
      </p:sp>
    </p:spTree>
    <p:extLst>
      <p:ext uri="{BB962C8B-B14F-4D97-AF65-F5344CB8AC3E}">
        <p14:creationId xmlns:p14="http://schemas.microsoft.com/office/powerpoint/2010/main" val="3603795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4BD6F-E79E-7C0D-11A6-A45D7E9B8706}"/>
              </a:ext>
            </a:extLst>
          </p:cNvPr>
          <p:cNvSpPr>
            <a:spLocks noGrp="1"/>
          </p:cNvSpPr>
          <p:nvPr>
            <p:ph type="title"/>
          </p:nvPr>
        </p:nvSpPr>
        <p:spPr>
          <a:xfrm>
            <a:off x="187271" y="192867"/>
            <a:ext cx="10515600" cy="487282"/>
          </a:xfrm>
        </p:spPr>
        <p:txBody>
          <a:bodyPr>
            <a:normAutofit fontScale="90000"/>
          </a:bodyPr>
          <a:lstStyle/>
          <a:p>
            <a:r>
              <a:rPr lang="en-IN" b="1" dirty="0">
                <a:solidFill>
                  <a:schemeClr val="accent2"/>
                </a:solidFill>
              </a:rPr>
              <a:t>WLAN architecture</a:t>
            </a:r>
          </a:p>
        </p:txBody>
      </p:sp>
      <p:sp>
        <p:nvSpPr>
          <p:cNvPr id="3" name="Content Placeholder 2">
            <a:extLst>
              <a:ext uri="{FF2B5EF4-FFF2-40B4-BE49-F238E27FC236}">
                <a16:creationId xmlns:a16="http://schemas.microsoft.com/office/drawing/2014/main" id="{DC856C67-B992-7DE0-13B6-5DC7CC6106F9}"/>
              </a:ext>
            </a:extLst>
          </p:cNvPr>
          <p:cNvSpPr>
            <a:spLocks noGrp="1"/>
          </p:cNvSpPr>
          <p:nvPr>
            <p:ph idx="1"/>
          </p:nvPr>
        </p:nvSpPr>
        <p:spPr>
          <a:xfrm>
            <a:off x="187271" y="975949"/>
            <a:ext cx="11885909" cy="5689184"/>
          </a:xfrm>
        </p:spPr>
        <p:txBody>
          <a:bodyPr>
            <a:normAutofit fontScale="92500" lnSpcReduction="20000"/>
          </a:bodyPr>
          <a:lstStyle/>
          <a:p>
            <a:pPr algn="just"/>
            <a:r>
              <a:rPr lang="en-IN" b="1" dirty="0">
                <a:solidFill>
                  <a:schemeClr val="accent6"/>
                </a:solidFill>
                <a:latin typeface="Times New Roman" panose="02020603050405020304" pitchFamily="18" charset="0"/>
                <a:cs typeface="Times New Roman" panose="02020603050405020304" pitchFamily="18" charset="0"/>
              </a:rPr>
              <a:t>Stations:</a:t>
            </a:r>
            <a:r>
              <a:rPr lang="en-US" dirty="0">
                <a:latin typeface="Times New Roman" panose="02020603050405020304" pitchFamily="18" charset="0"/>
                <a:cs typeface="Times New Roman" panose="02020603050405020304" pitchFamily="18" charset="0"/>
              </a:rPr>
              <a:t>Stations are components that connect wirelessly to networks. They are either access points or endpoints, each identified with a </a:t>
            </a:r>
            <a:r>
              <a:rPr lang="en-US" dirty="0">
                <a:solidFill>
                  <a:schemeClr val="accent6"/>
                </a:solidFill>
                <a:latin typeface="Times New Roman" panose="02020603050405020304" pitchFamily="18" charset="0"/>
                <a:cs typeface="Times New Roman" panose="02020603050405020304" pitchFamily="18" charset="0"/>
              </a:rPr>
              <a:t>unique network address</a:t>
            </a:r>
            <a:r>
              <a:rPr lang="en-US" dirty="0">
                <a:latin typeface="Times New Roman" panose="02020603050405020304" pitchFamily="18" charset="0"/>
                <a:cs typeface="Times New Roman" panose="02020603050405020304" pitchFamily="18" charset="0"/>
              </a:rPr>
              <a:t>.</a:t>
            </a:r>
          </a:p>
          <a:p>
            <a:pPr algn="just"/>
            <a:r>
              <a:rPr lang="en-IN" b="1" dirty="0">
                <a:solidFill>
                  <a:schemeClr val="accent6"/>
                </a:solidFill>
                <a:latin typeface="Times New Roman" panose="02020603050405020304" pitchFamily="18" charset="0"/>
                <a:cs typeface="Times New Roman" panose="02020603050405020304" pitchFamily="18" charset="0"/>
              </a:rPr>
              <a:t>Basic Service Set (BSS):</a:t>
            </a:r>
            <a:r>
              <a:rPr lang="en-US" dirty="0">
                <a:latin typeface="Times New Roman" panose="02020603050405020304" pitchFamily="18" charset="0"/>
                <a:cs typeface="Times New Roman" panose="02020603050405020304" pitchFamily="18" charset="0"/>
              </a:rPr>
              <a:t>A BSS is a group of stations that connects to the network. In ad hoc networks, the group of stations is called an Independent BSS (IBSS). A set of connected BSSs, as in a network with multiple access points, is called an Extended Service Set (ESS).</a:t>
            </a:r>
          </a:p>
          <a:p>
            <a:pPr algn="just"/>
            <a:r>
              <a:rPr lang="en-IN" b="1" dirty="0">
                <a:solidFill>
                  <a:schemeClr val="accent2"/>
                </a:solidFill>
                <a:latin typeface="Times New Roman" panose="02020603050405020304" pitchFamily="18" charset="0"/>
                <a:cs typeface="Times New Roman" panose="02020603050405020304" pitchFamily="18" charset="0"/>
              </a:rPr>
              <a:t>Distribution system:</a:t>
            </a:r>
            <a:r>
              <a:rPr lang="en-US" dirty="0">
                <a:latin typeface="Times New Roman" panose="02020603050405020304" pitchFamily="18" charset="0"/>
                <a:cs typeface="Times New Roman" panose="02020603050405020304" pitchFamily="18" charset="0"/>
              </a:rPr>
              <a:t>The distribution system connects access points in an ESS. The connections can be wired or wireless. A wireless distribution system (</a:t>
            </a:r>
            <a:r>
              <a:rPr lang="en-US" dirty="0">
                <a:solidFill>
                  <a:schemeClr val="accent6"/>
                </a:solidFill>
                <a:latin typeface="Times New Roman" panose="02020603050405020304" pitchFamily="18" charset="0"/>
                <a:cs typeface="Times New Roman" panose="02020603050405020304" pitchFamily="18" charset="0"/>
              </a:rPr>
              <a:t>WDS</a:t>
            </a:r>
            <a:r>
              <a:rPr lang="en-US" dirty="0">
                <a:latin typeface="Times New Roman" panose="02020603050405020304" pitchFamily="18" charset="0"/>
                <a:cs typeface="Times New Roman" panose="02020603050405020304" pitchFamily="18" charset="0"/>
              </a:rPr>
              <a:t>) can use mesh or its own WDS protocol. </a:t>
            </a:r>
            <a:r>
              <a:rPr lang="en-US" dirty="0">
                <a:solidFill>
                  <a:schemeClr val="accent6"/>
                </a:solidFill>
                <a:latin typeface="Times New Roman" panose="02020603050405020304" pitchFamily="18" charset="0"/>
                <a:cs typeface="Times New Roman" panose="02020603050405020304" pitchFamily="18" charset="0"/>
              </a:rPr>
              <a:t>Fixed wireless</a:t>
            </a:r>
            <a:r>
              <a:rPr lang="en-US" dirty="0">
                <a:latin typeface="Times New Roman" panose="02020603050405020304" pitchFamily="18" charset="0"/>
                <a:cs typeface="Times New Roman" panose="02020603050405020304" pitchFamily="18" charset="0"/>
              </a:rPr>
              <a:t> is a specialized form of radio transmission for connecting a geographically distant access point.</a:t>
            </a:r>
          </a:p>
          <a:p>
            <a:pPr algn="just"/>
            <a:r>
              <a:rPr lang="en-IN" b="1" dirty="0">
                <a:solidFill>
                  <a:schemeClr val="accent2"/>
                </a:solidFill>
                <a:latin typeface="Times New Roman" panose="02020603050405020304" pitchFamily="18" charset="0"/>
                <a:cs typeface="Times New Roman" panose="02020603050405020304" pitchFamily="18" charset="0"/>
              </a:rPr>
              <a:t>Access point:</a:t>
            </a:r>
            <a:r>
              <a:rPr lang="en-US" dirty="0">
                <a:latin typeface="Times New Roman" panose="02020603050405020304" pitchFamily="18" charset="0"/>
                <a:cs typeface="Times New Roman" panose="02020603050405020304" pitchFamily="18" charset="0"/>
              </a:rPr>
              <a:t>The access point is the </a:t>
            </a:r>
            <a:r>
              <a:rPr lang="en-US" dirty="0">
                <a:solidFill>
                  <a:schemeClr val="accent6"/>
                </a:solidFill>
                <a:latin typeface="Times New Roman" panose="02020603050405020304" pitchFamily="18" charset="0"/>
                <a:cs typeface="Times New Roman" panose="02020603050405020304" pitchFamily="18" charset="0"/>
              </a:rPr>
              <a:t>base station</a:t>
            </a:r>
            <a:r>
              <a:rPr lang="en-US" dirty="0">
                <a:latin typeface="Times New Roman" panose="02020603050405020304" pitchFamily="18" charset="0"/>
                <a:cs typeface="Times New Roman" panose="02020603050405020304" pitchFamily="18" charset="0"/>
              </a:rPr>
              <a:t> that serves as a hub to which other stations connect. The "access" is that of the stations to the network, but it may also mean internet access, since many routers double as internet modems. In an ESS, access points may be connected with </a:t>
            </a:r>
            <a:r>
              <a:rPr lang="en-US" dirty="0">
                <a:solidFill>
                  <a:schemeClr val="accent6"/>
                </a:solidFill>
                <a:latin typeface="Times New Roman" panose="02020603050405020304" pitchFamily="18" charset="0"/>
                <a:cs typeface="Times New Roman" panose="02020603050405020304" pitchFamily="18" charset="0"/>
              </a:rPr>
              <a:t>Ethernet cables </a:t>
            </a:r>
            <a:r>
              <a:rPr lang="en-US" dirty="0">
                <a:latin typeface="Times New Roman" panose="02020603050405020304" pitchFamily="18" charset="0"/>
                <a:cs typeface="Times New Roman" panose="02020603050405020304" pitchFamily="18" charset="0"/>
              </a:rPr>
              <a:t>or </a:t>
            </a:r>
            <a:r>
              <a:rPr lang="en-US" dirty="0">
                <a:solidFill>
                  <a:schemeClr val="accent6"/>
                </a:solidFill>
                <a:latin typeface="Times New Roman" panose="02020603050405020304" pitchFamily="18" charset="0"/>
                <a:cs typeface="Times New Roman" panose="02020603050405020304" pitchFamily="18" charset="0"/>
              </a:rPr>
              <a:t>wirelessly</a:t>
            </a:r>
            <a:r>
              <a:rPr lang="en-US" dirty="0">
                <a:latin typeface="Times New Roman" panose="02020603050405020304" pitchFamily="18" charset="0"/>
                <a:cs typeface="Times New Roman" panose="02020603050405020304" pitchFamily="18" charset="0"/>
              </a:rPr>
              <a:t>.</a:t>
            </a:r>
          </a:p>
          <a:p>
            <a:pPr algn="just"/>
            <a:r>
              <a:rPr lang="en-IN" b="1" dirty="0">
                <a:solidFill>
                  <a:schemeClr val="accent6"/>
                </a:solidFill>
                <a:latin typeface="Times New Roman" panose="02020603050405020304" pitchFamily="18" charset="0"/>
                <a:cs typeface="Times New Roman" panose="02020603050405020304" pitchFamily="18" charset="0"/>
              </a:rPr>
              <a:t>Bridge:</a:t>
            </a:r>
            <a:r>
              <a:rPr lang="en-US" dirty="0">
                <a:latin typeface="Times New Roman" panose="02020603050405020304" pitchFamily="18" charset="0"/>
                <a:cs typeface="Times New Roman" panose="02020603050405020304" pitchFamily="18" charset="0"/>
              </a:rPr>
              <a:t>The bridge is used to connect a WLAN to a LAN or to an access point.</a:t>
            </a:r>
          </a:p>
          <a:p>
            <a:pPr algn="just"/>
            <a:r>
              <a:rPr lang="en-IN" b="1" dirty="0">
                <a:solidFill>
                  <a:schemeClr val="accent6"/>
                </a:solidFill>
                <a:latin typeface="Times New Roman" panose="02020603050405020304" pitchFamily="18" charset="0"/>
                <a:cs typeface="Times New Roman" panose="02020603050405020304" pitchFamily="18" charset="0"/>
              </a:rPr>
              <a:t>Endpoint:</a:t>
            </a:r>
            <a:r>
              <a:rPr lang="en-US" dirty="0">
                <a:latin typeface="Times New Roman" panose="02020603050405020304" pitchFamily="18" charset="0"/>
                <a:cs typeface="Times New Roman" panose="02020603050405020304" pitchFamily="18" charset="0"/>
              </a:rPr>
              <a:t>The endpoint is any end-user station, such as a computer, mobile device, printer, or Internet of Things (IoT) device.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822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26DCB0-FC00-E2EC-207A-D5BA9F8E85F4}"/>
              </a:ext>
            </a:extLst>
          </p:cNvPr>
          <p:cNvPicPr>
            <a:picLocks noChangeAspect="1"/>
          </p:cNvPicPr>
          <p:nvPr/>
        </p:nvPicPr>
        <p:blipFill>
          <a:blip r:embed="rId2"/>
          <a:stretch>
            <a:fillRect/>
          </a:stretch>
        </p:blipFill>
        <p:spPr>
          <a:xfrm>
            <a:off x="170481" y="232475"/>
            <a:ext cx="6416299" cy="6447293"/>
          </a:xfrm>
          <a:prstGeom prst="rect">
            <a:avLst/>
          </a:prstGeom>
        </p:spPr>
      </p:pic>
      <p:pic>
        <p:nvPicPr>
          <p:cNvPr id="1028" name="Picture 4" descr="Wireless Local Area Network Architecture | WLAN Architecture ...">
            <a:extLst>
              <a:ext uri="{FF2B5EF4-FFF2-40B4-BE49-F238E27FC236}">
                <a16:creationId xmlns:a16="http://schemas.microsoft.com/office/drawing/2014/main" id="{92250BDA-01FF-F767-1EA9-DD8E3424E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773" y="64253"/>
            <a:ext cx="5874746" cy="630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36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00874-315B-3448-7A61-96BED4EC16A8}"/>
              </a:ext>
            </a:extLst>
          </p:cNvPr>
          <p:cNvSpPr>
            <a:spLocks noGrp="1"/>
          </p:cNvSpPr>
          <p:nvPr>
            <p:ph type="title"/>
          </p:nvPr>
        </p:nvSpPr>
        <p:spPr>
          <a:xfrm>
            <a:off x="233766" y="131762"/>
            <a:ext cx="10515600" cy="549275"/>
          </a:xfrm>
        </p:spPr>
        <p:txBody>
          <a:bodyPr>
            <a:normAutofit fontScale="90000"/>
          </a:bodyPr>
          <a:lstStyle/>
          <a:p>
            <a:r>
              <a:rPr lang="en-IN" b="1" dirty="0">
                <a:solidFill>
                  <a:schemeClr val="accent2"/>
                </a:solidFill>
              </a:rPr>
              <a:t>Advantages of WLAN</a:t>
            </a:r>
          </a:p>
        </p:txBody>
      </p:sp>
      <p:sp>
        <p:nvSpPr>
          <p:cNvPr id="3" name="Content Placeholder 2">
            <a:extLst>
              <a:ext uri="{FF2B5EF4-FFF2-40B4-BE49-F238E27FC236}">
                <a16:creationId xmlns:a16="http://schemas.microsoft.com/office/drawing/2014/main" id="{2720EDDD-C79E-C2DF-7616-5EFC52D82F1D}"/>
              </a:ext>
            </a:extLst>
          </p:cNvPr>
          <p:cNvSpPr>
            <a:spLocks noGrp="1"/>
          </p:cNvSpPr>
          <p:nvPr>
            <p:ph idx="1"/>
          </p:nvPr>
        </p:nvSpPr>
        <p:spPr>
          <a:xfrm>
            <a:off x="233766" y="790414"/>
            <a:ext cx="11808417" cy="5935824"/>
          </a:xfrm>
        </p:spPr>
        <p:txBody>
          <a:bodyPr>
            <a:normAutofit/>
          </a:bodyPr>
          <a:lstStyle/>
          <a:p>
            <a:pPr algn="just"/>
            <a:r>
              <a:rPr lang="en-IN"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Mobility:</a:t>
            </a:r>
            <a:r>
              <a:rPr lang="en-US" sz="2400" i="0" dirty="0">
                <a:effectLst/>
                <a:highlight>
                  <a:srgbClr val="FFFFFF"/>
                </a:highlight>
                <a:latin typeface="Times New Roman" panose="02020603050405020304" pitchFamily="18" charset="0"/>
                <a:cs typeface="Times New Roman" panose="02020603050405020304" pitchFamily="18" charset="0"/>
              </a:rPr>
              <a:t>It provides “Anywhere Anytime” access of data and information. It provides support of real time information facilitating decision making in time critical events like Stock updates.</a:t>
            </a:r>
            <a:r>
              <a:rPr lang="en-IN" sz="2400" i="0" dirty="0">
                <a:effectLst/>
                <a:highlight>
                  <a:srgbClr val="FFFFFF"/>
                </a:highlight>
                <a:latin typeface="Times New Roman" panose="02020603050405020304" pitchFamily="18" charset="0"/>
                <a:cs typeface="Times New Roman" panose="02020603050405020304" pitchFamily="18" charset="0"/>
              </a:rPr>
              <a:t> </a:t>
            </a:r>
          </a:p>
          <a:p>
            <a:pPr algn="just"/>
            <a:r>
              <a:rPr lang="en-US" sz="2400" b="1" dirty="0">
                <a:solidFill>
                  <a:schemeClr val="accent6"/>
                </a:solidFill>
                <a:latin typeface="Times New Roman" panose="02020603050405020304" pitchFamily="18" charset="0"/>
                <a:cs typeface="Times New Roman" panose="02020603050405020304" pitchFamily="18" charset="0"/>
              </a:rPr>
              <a:t>Low implementation costs:</a:t>
            </a:r>
            <a:r>
              <a:rPr lang="en-US" sz="2400" dirty="0">
                <a:latin typeface="Times New Roman" panose="02020603050405020304" pitchFamily="18" charset="0"/>
                <a:cs typeface="Times New Roman" panose="02020603050405020304" pitchFamily="18" charset="0"/>
              </a:rPr>
              <a:t> As compared to wired LAN the implementation costs in terms of manpower, time, complexity of installation is less. It is easy to setup, relocate, change and manage a WLAN. Initial costs for hardware may be higher than wired networks, but overall installation expenses and life cycle costs are lower.</a:t>
            </a:r>
          </a:p>
          <a:p>
            <a:pPr algn="just"/>
            <a:r>
              <a:rPr lang="en-US" sz="2400" b="1" dirty="0">
                <a:solidFill>
                  <a:schemeClr val="accent2"/>
                </a:solidFill>
                <a:latin typeface="Times New Roman" panose="02020603050405020304" pitchFamily="18" charset="0"/>
                <a:cs typeface="Times New Roman" panose="02020603050405020304" pitchFamily="18" charset="0"/>
              </a:rPr>
              <a:t>Installation Speed: </a:t>
            </a:r>
            <a:r>
              <a:rPr lang="en-US" sz="2400" dirty="0">
                <a:latin typeface="Times New Roman" panose="02020603050405020304" pitchFamily="18" charset="0"/>
                <a:cs typeface="Times New Roman" panose="02020603050405020304" pitchFamily="18" charset="0"/>
              </a:rPr>
              <a:t>It does not involve setting up cables and other components and arranging in form of required topology. Just configure a router and connect devices. It’s that simple.</a:t>
            </a:r>
          </a:p>
          <a:p>
            <a:pPr algn="just"/>
            <a:r>
              <a:rPr lang="en-US" sz="2400" b="1" dirty="0">
                <a:solidFill>
                  <a:schemeClr val="accent2"/>
                </a:solidFill>
                <a:latin typeface="Times New Roman" panose="02020603050405020304" pitchFamily="18" charset="0"/>
                <a:cs typeface="Times New Roman" panose="02020603050405020304" pitchFamily="18" charset="0"/>
              </a:rPr>
              <a:t>Network Expansion:</a:t>
            </a:r>
            <a:r>
              <a:rPr lang="en-US" sz="2400" dirty="0">
                <a:latin typeface="Times New Roman" panose="02020603050405020304" pitchFamily="18" charset="0"/>
                <a:cs typeface="Times New Roman" panose="02020603050405020304" pitchFamily="18" charset="0"/>
              </a:rPr>
              <a:t> “Wireless can go where wires cannot”. It can be laid where it is not possible to lay down a wired network like under the sea. The transmission can penetrate through buildings and walls.</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532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07F80A-6F13-C2AA-FF32-0D0273D77B12}"/>
              </a:ext>
            </a:extLst>
          </p:cNvPr>
          <p:cNvSpPr>
            <a:spLocks noGrp="1"/>
          </p:cNvSpPr>
          <p:nvPr>
            <p:ph idx="1"/>
          </p:nvPr>
        </p:nvSpPr>
        <p:spPr>
          <a:xfrm>
            <a:off x="216975" y="247973"/>
            <a:ext cx="11825207" cy="6276813"/>
          </a:xfrm>
        </p:spPr>
        <p:txBody>
          <a:bodyPr>
            <a:normAutofit fontScale="92500"/>
          </a:bodyPr>
          <a:lstStyle/>
          <a:p>
            <a:pPr marL="0" indent="0" algn="just">
              <a:buNone/>
            </a:pPr>
            <a:endParaRPr lang="en-US" dirty="0">
              <a:solidFill>
                <a:schemeClr val="accent6"/>
              </a:solidFill>
              <a:latin typeface="Times New Roman" panose="02020603050405020304" pitchFamily="18" charset="0"/>
              <a:cs typeface="Times New Roman" panose="02020603050405020304" pitchFamily="18" charset="0"/>
            </a:endParaRPr>
          </a:p>
          <a:p>
            <a:pPr algn="just"/>
            <a:r>
              <a:rPr lang="en-US" sz="2800" b="1" dirty="0">
                <a:solidFill>
                  <a:schemeClr val="accent6"/>
                </a:solidFill>
                <a:latin typeface="Times New Roman" panose="02020603050405020304" pitchFamily="18" charset="0"/>
                <a:cs typeface="Times New Roman" panose="02020603050405020304" pitchFamily="18" charset="0"/>
              </a:rPr>
              <a:t>Higher Capacity:</a:t>
            </a:r>
            <a:r>
              <a:rPr lang="en-US" sz="2800" dirty="0">
                <a:latin typeface="Times New Roman" panose="02020603050405020304" pitchFamily="18" charset="0"/>
                <a:cs typeface="Times New Roman" panose="02020603050405020304" pitchFamily="18" charset="0"/>
              </a:rPr>
              <a:t> More users can be accommodated as compared to wired. For example in wired, a separate cable needs to be laid for each subscriber but for a cellular WLAN the capacity is increased manifold as per the channel availability. For </a:t>
            </a:r>
            <a:r>
              <a:rPr lang="en-US" sz="2800" dirty="0" err="1">
                <a:latin typeface="Times New Roman" panose="02020603050405020304" pitchFamily="18" charset="0"/>
                <a:cs typeface="Times New Roman" panose="02020603050405020304" pitchFamily="18" charset="0"/>
              </a:rPr>
              <a:t>eg.</a:t>
            </a:r>
            <a:r>
              <a:rPr lang="en-US" sz="2800" dirty="0">
                <a:latin typeface="Times New Roman" panose="02020603050405020304" pitchFamily="18" charset="0"/>
                <a:cs typeface="Times New Roman" panose="02020603050405020304" pitchFamily="18" charset="0"/>
              </a:rPr>
              <a:t> If a channel caters 10 subscribers and 100 channels are available, 1000 subscribers can be accommodated.</a:t>
            </a:r>
          </a:p>
          <a:p>
            <a:pPr algn="just"/>
            <a:r>
              <a:rPr lang="en-US" dirty="0">
                <a:solidFill>
                  <a:schemeClr val="accent6"/>
                </a:solidFill>
                <a:latin typeface="Times New Roman" panose="02020603050405020304" pitchFamily="18" charset="0"/>
                <a:cs typeface="Times New Roman" panose="02020603050405020304" pitchFamily="18" charset="0"/>
              </a:rPr>
              <a:t>Reliability:</a:t>
            </a:r>
            <a:r>
              <a:rPr lang="en-US" dirty="0">
                <a:latin typeface="Times New Roman" panose="02020603050405020304" pitchFamily="18" charset="0"/>
                <a:cs typeface="Times New Roman" panose="02020603050405020304" pitchFamily="18" charset="0"/>
              </a:rPr>
              <a:t> No fear of downtime due to cable failure which is the primary cause of failure in wired network</a:t>
            </a:r>
          </a:p>
          <a:p>
            <a:pPr algn="just"/>
            <a:r>
              <a:rPr lang="en-US" dirty="0">
                <a:solidFill>
                  <a:schemeClr val="accent2"/>
                </a:solidFill>
                <a:latin typeface="Times New Roman" panose="02020603050405020304" pitchFamily="18" charset="0"/>
                <a:cs typeface="Times New Roman" panose="02020603050405020304" pitchFamily="18" charset="0"/>
              </a:rPr>
              <a:t>Scalability: </a:t>
            </a:r>
            <a:r>
              <a:rPr lang="en-US" dirty="0">
                <a:latin typeface="Times New Roman" panose="02020603050405020304" pitchFamily="18" charset="0"/>
                <a:cs typeface="Times New Roman" panose="02020603050405020304" pitchFamily="18" charset="0"/>
              </a:rPr>
              <a:t>It is easy to scale a WLAN to increase number of users as configurations can be easily changed as no fixed topology exists.</a:t>
            </a:r>
          </a:p>
          <a:p>
            <a:pPr algn="just"/>
            <a:r>
              <a:rPr lang="en-US" dirty="0">
                <a:solidFill>
                  <a:schemeClr val="accent2"/>
                </a:solidFill>
                <a:latin typeface="Times New Roman" panose="02020603050405020304" pitchFamily="18" charset="0"/>
                <a:cs typeface="Times New Roman" panose="02020603050405020304" pitchFamily="18" charset="0"/>
              </a:rPr>
              <a:t>ISM band: </a:t>
            </a:r>
            <a:r>
              <a:rPr lang="en-US" dirty="0">
                <a:latin typeface="Times New Roman" panose="02020603050405020304" pitchFamily="18" charset="0"/>
                <a:cs typeface="Times New Roman" panose="02020603050405020304" pitchFamily="18" charset="0"/>
              </a:rPr>
              <a:t>It operates on license free band whether it is infra-red band or ISM band.</a:t>
            </a:r>
          </a:p>
          <a:p>
            <a:pPr algn="just"/>
            <a:r>
              <a:rPr lang="en-US" dirty="0">
                <a:solidFill>
                  <a:schemeClr val="accent2"/>
                </a:solidFill>
                <a:latin typeface="Times New Roman" panose="02020603050405020304" pitchFamily="18" charset="0"/>
                <a:cs typeface="Times New Roman" panose="02020603050405020304" pitchFamily="18" charset="0"/>
              </a:rPr>
              <a:t>Robustness:</a:t>
            </a:r>
            <a:r>
              <a:rPr lang="en-US" dirty="0">
                <a:latin typeface="Times New Roman" panose="02020603050405020304" pitchFamily="18" charset="0"/>
                <a:cs typeface="Times New Roman" panose="02020603050405020304" pitchFamily="18" charset="0"/>
              </a:rPr>
              <a:t> The WLAN can survive disasters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Earthquakes. If the devices are not damaged, network won’t be affected.</a:t>
            </a:r>
          </a:p>
          <a:p>
            <a:pPr algn="just"/>
            <a:r>
              <a:rPr lang="en-US" dirty="0">
                <a:solidFill>
                  <a:schemeClr val="accent2"/>
                </a:solidFill>
                <a:latin typeface="Times New Roman" panose="02020603050405020304" pitchFamily="18" charset="0"/>
                <a:cs typeface="Times New Roman" panose="02020603050405020304" pitchFamily="18" charset="0"/>
              </a:rPr>
              <a:t>Planning:</a:t>
            </a:r>
            <a:r>
              <a:rPr lang="en-US" dirty="0">
                <a:latin typeface="Times New Roman" panose="02020603050405020304" pitchFamily="18" charset="0"/>
                <a:cs typeface="Times New Roman" panose="02020603050405020304" pitchFamily="18" charset="0"/>
              </a:rPr>
              <a:t> Don’t need additional plan of wires, plugs, switches etc. The WLANs can be adhocly setup with the use of devices following same standard.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843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152D-3D74-7F1E-A80D-21A8F1E12BB5}"/>
              </a:ext>
            </a:extLst>
          </p:cNvPr>
          <p:cNvSpPr>
            <a:spLocks noGrp="1"/>
          </p:cNvSpPr>
          <p:nvPr>
            <p:ph type="title"/>
          </p:nvPr>
        </p:nvSpPr>
        <p:spPr>
          <a:xfrm>
            <a:off x="295759" y="225641"/>
            <a:ext cx="10515600" cy="564773"/>
          </a:xfrm>
        </p:spPr>
        <p:txBody>
          <a:bodyPr>
            <a:normAutofit fontScale="90000"/>
          </a:bodyPr>
          <a:lstStyle/>
          <a:p>
            <a:r>
              <a:rPr lang="en-IN" b="1" dirty="0">
                <a:solidFill>
                  <a:schemeClr val="accent2"/>
                </a:solidFill>
              </a:rPr>
              <a:t>Types of WLAN</a:t>
            </a:r>
          </a:p>
        </p:txBody>
      </p:sp>
      <p:sp>
        <p:nvSpPr>
          <p:cNvPr id="3" name="Content Placeholder 2">
            <a:extLst>
              <a:ext uri="{FF2B5EF4-FFF2-40B4-BE49-F238E27FC236}">
                <a16:creationId xmlns:a16="http://schemas.microsoft.com/office/drawing/2014/main" id="{5FB674ED-44EF-F2F2-164E-28EA89DE8B93}"/>
              </a:ext>
            </a:extLst>
          </p:cNvPr>
          <p:cNvSpPr>
            <a:spLocks noGrp="1"/>
          </p:cNvSpPr>
          <p:nvPr>
            <p:ph idx="1"/>
          </p:nvPr>
        </p:nvSpPr>
        <p:spPr>
          <a:xfrm>
            <a:off x="191146" y="1084881"/>
            <a:ext cx="11809707" cy="5392495"/>
          </a:xfrm>
        </p:spPr>
        <p:txBody>
          <a:bodyPr>
            <a:normAutofit fontScale="92500"/>
          </a:bodyPr>
          <a:lstStyle/>
          <a:p>
            <a:pPr algn="just">
              <a:lnSpc>
                <a:spcPct val="200000"/>
              </a:lnSpc>
            </a:pPr>
            <a:r>
              <a:rPr lang="en-US" b="0" i="0" dirty="0">
                <a:effectLst/>
                <a:highlight>
                  <a:srgbClr val="FFFFFF"/>
                </a:highlight>
                <a:latin typeface="Times New Roman" panose="02020603050405020304" pitchFamily="18" charset="0"/>
                <a:cs typeface="Times New Roman" panose="02020603050405020304" pitchFamily="18" charset="0"/>
              </a:rPr>
              <a:t>As  per  the  type  of  EM  waves  used  for  transmission,  the  WLAN  can  be  divided  into  two categories:</a:t>
            </a:r>
          </a:p>
          <a:p>
            <a:pPr lvl="1" algn="just">
              <a:lnSpc>
                <a:spcPct val="200000"/>
              </a:lnSpc>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Infra-red WLAN: </a:t>
            </a:r>
            <a:r>
              <a:rPr lang="en-US" b="0" i="0" dirty="0">
                <a:effectLst/>
                <a:highlight>
                  <a:srgbClr val="FFFFFF"/>
                </a:highlight>
                <a:latin typeface="Times New Roman" panose="02020603050405020304" pitchFamily="18" charset="0"/>
                <a:cs typeface="Times New Roman" panose="02020603050405020304" pitchFamily="18" charset="0"/>
              </a:rPr>
              <a:t>Infrared LAN uses LED, LASER, diffused bulbs as sources of energy and the receivers are photoreceptors sensitive to light. Operates on 900nm band. </a:t>
            </a:r>
            <a:r>
              <a:rPr lang="en-US" b="0" i="0" dirty="0" err="1">
                <a:effectLst/>
                <a:highlight>
                  <a:srgbClr val="FFFFFF"/>
                </a:highlight>
                <a:latin typeface="Times New Roman" panose="02020603050405020304" pitchFamily="18" charset="0"/>
                <a:cs typeface="Times New Roman" panose="02020603050405020304" pitchFamily="18" charset="0"/>
              </a:rPr>
              <a:t>Eg.</a:t>
            </a:r>
            <a:r>
              <a:rPr lang="en-US" b="0" i="0" dirty="0">
                <a:effectLst/>
                <a:highlight>
                  <a:srgbClr val="FFFFFF"/>
                </a:highlight>
                <a:latin typeface="Times New Roman" panose="02020603050405020304" pitchFamily="18" charset="0"/>
                <a:cs typeface="Times New Roman" panose="02020603050405020304" pitchFamily="18" charset="0"/>
              </a:rPr>
              <a:t> IrDA (Infrared data association)</a:t>
            </a:r>
          </a:p>
          <a:p>
            <a:pPr lvl="1" algn="just">
              <a:lnSpc>
                <a:spcPct val="200000"/>
              </a:lnSpc>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Radio based LAN: </a:t>
            </a:r>
            <a:r>
              <a:rPr lang="en-US" b="0" i="0" dirty="0">
                <a:effectLst/>
                <a:highlight>
                  <a:srgbClr val="FFFFFF"/>
                </a:highlight>
                <a:latin typeface="Times New Roman" panose="02020603050405020304" pitchFamily="18" charset="0"/>
                <a:cs typeface="Times New Roman" panose="02020603050405020304" pitchFamily="18" charset="0"/>
              </a:rPr>
              <a:t>The antennas used in radio based LANs work on 2.4 GHz ISM band.</a:t>
            </a:r>
          </a:p>
          <a:p>
            <a:pPr marL="0" indent="0" algn="just">
              <a:lnSpc>
                <a:spcPct val="200000"/>
              </a:lnSpc>
              <a:buNone/>
            </a:pPr>
            <a:r>
              <a:rPr lang="en-IN" dirty="0" err="1"/>
              <a:t>Eg.</a:t>
            </a:r>
            <a:r>
              <a:rPr lang="en-IN" dirty="0"/>
              <a:t> Bluetooth, Wi-fi etc.</a:t>
            </a:r>
          </a:p>
        </p:txBody>
      </p:sp>
    </p:spTree>
    <p:extLst>
      <p:ext uri="{BB962C8B-B14F-4D97-AF65-F5344CB8AC3E}">
        <p14:creationId xmlns:p14="http://schemas.microsoft.com/office/powerpoint/2010/main" val="826770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84CA0-178F-28CF-DCF6-5ED5202687C6}"/>
              </a:ext>
            </a:extLst>
          </p:cNvPr>
          <p:cNvSpPr>
            <a:spLocks noGrp="1"/>
          </p:cNvSpPr>
          <p:nvPr>
            <p:ph type="title"/>
          </p:nvPr>
        </p:nvSpPr>
        <p:spPr>
          <a:xfrm>
            <a:off x="171773" y="116264"/>
            <a:ext cx="10515600" cy="564773"/>
          </a:xfrm>
        </p:spPr>
        <p:txBody>
          <a:bodyPr>
            <a:normAutofit fontScale="90000"/>
          </a:bodyPr>
          <a:lstStyle/>
          <a:p>
            <a:r>
              <a:rPr lang="en-IN" b="1" dirty="0">
                <a:solidFill>
                  <a:schemeClr val="accent2"/>
                </a:solidFill>
              </a:rPr>
              <a:t>Flavours of WLAN</a:t>
            </a:r>
          </a:p>
        </p:txBody>
      </p:sp>
      <p:sp>
        <p:nvSpPr>
          <p:cNvPr id="3" name="Content Placeholder 2">
            <a:extLst>
              <a:ext uri="{FF2B5EF4-FFF2-40B4-BE49-F238E27FC236}">
                <a16:creationId xmlns:a16="http://schemas.microsoft.com/office/drawing/2014/main" id="{C5E660B8-4820-FD95-0039-3CEFA910A839}"/>
              </a:ext>
            </a:extLst>
          </p:cNvPr>
          <p:cNvSpPr>
            <a:spLocks noGrp="1"/>
          </p:cNvSpPr>
          <p:nvPr>
            <p:ph idx="1"/>
          </p:nvPr>
        </p:nvSpPr>
        <p:spPr>
          <a:xfrm>
            <a:off x="171772" y="1131376"/>
            <a:ext cx="11839413" cy="5610360"/>
          </a:xfrm>
        </p:spPr>
        <p:txBody>
          <a:bodyPr>
            <a:normAutofit fontScale="92500"/>
          </a:bodyPr>
          <a:lstStyle/>
          <a:p>
            <a:pPr algn="just">
              <a:lnSpc>
                <a:spcPct val="150000"/>
              </a:lnSpc>
            </a:pPr>
            <a:r>
              <a:rPr lang="en-US" sz="2600" b="1" dirty="0">
                <a:solidFill>
                  <a:schemeClr val="accent2"/>
                </a:solidFill>
                <a:latin typeface="Times New Roman" panose="02020603050405020304" pitchFamily="18" charset="0"/>
                <a:cs typeface="Times New Roman" panose="02020603050405020304" pitchFamily="18" charset="0"/>
              </a:rPr>
              <a:t>HiperLAN:</a:t>
            </a:r>
            <a:r>
              <a:rPr lang="en-US" sz="2600" dirty="0">
                <a:latin typeface="Times New Roman" panose="02020603050405020304" pitchFamily="18" charset="0"/>
                <a:cs typeface="Times New Roman" panose="02020603050405020304" pitchFamily="18" charset="0"/>
              </a:rPr>
              <a:t> “HiperLAN is a set of wireless local area network communication standards primarily used in European countries. There are two specifications: HiperLAN/1 and HiperLAN/2. Both have been adopted by the European Telecommunications Standards Institute (ETSI). HiperLAN/1 provides communications at up to </a:t>
            </a:r>
            <a:r>
              <a:rPr lang="en-US" sz="2600" dirty="0">
                <a:solidFill>
                  <a:schemeClr val="accent2"/>
                </a:solidFill>
                <a:latin typeface="Times New Roman" panose="02020603050405020304" pitchFamily="18" charset="0"/>
                <a:cs typeface="Times New Roman" panose="02020603050405020304" pitchFamily="18" charset="0"/>
              </a:rPr>
              <a:t>20 Mbps </a:t>
            </a:r>
            <a:r>
              <a:rPr lang="en-US" sz="2600" dirty="0">
                <a:latin typeface="Times New Roman" panose="02020603050405020304" pitchFamily="18" charset="0"/>
                <a:cs typeface="Times New Roman" panose="02020603050405020304" pitchFamily="18" charset="0"/>
              </a:rPr>
              <a:t>in the </a:t>
            </a:r>
            <a:r>
              <a:rPr lang="en-US" sz="2600" dirty="0">
                <a:solidFill>
                  <a:schemeClr val="accent2"/>
                </a:solidFill>
                <a:latin typeface="Times New Roman" panose="02020603050405020304" pitchFamily="18" charset="0"/>
                <a:cs typeface="Times New Roman" panose="02020603050405020304" pitchFamily="18" charset="0"/>
              </a:rPr>
              <a:t>5-GHz</a:t>
            </a:r>
            <a:r>
              <a:rPr lang="en-US" sz="2600" dirty="0">
                <a:latin typeface="Times New Roman" panose="02020603050405020304" pitchFamily="18" charset="0"/>
                <a:cs typeface="Times New Roman" panose="02020603050405020304" pitchFamily="18" charset="0"/>
              </a:rPr>
              <a:t> range of the radiofrequency (RF) spectrum. HiperLAN/2 operates at up to </a:t>
            </a:r>
            <a:r>
              <a:rPr lang="en-US" sz="2600" dirty="0">
                <a:solidFill>
                  <a:schemeClr val="accent2"/>
                </a:solidFill>
                <a:latin typeface="Times New Roman" panose="02020603050405020304" pitchFamily="18" charset="0"/>
                <a:cs typeface="Times New Roman" panose="02020603050405020304" pitchFamily="18" charset="0"/>
              </a:rPr>
              <a:t>54 Mbps </a:t>
            </a:r>
            <a:r>
              <a:rPr lang="en-US" sz="2600" dirty="0">
                <a:latin typeface="Times New Roman" panose="02020603050405020304" pitchFamily="18" charset="0"/>
                <a:cs typeface="Times New Roman" panose="02020603050405020304" pitchFamily="18" charset="0"/>
              </a:rPr>
              <a:t>in the same RF band. HiperLAN/2 is compatible with 3G (third-generation) WLAN systems for sending and receiving data, images, and voice communications.</a:t>
            </a:r>
          </a:p>
          <a:p>
            <a:pPr algn="just">
              <a:lnSpc>
                <a:spcPct val="150000"/>
              </a:lnSpc>
            </a:pPr>
            <a:r>
              <a:rPr lang="en-US" sz="2600" b="1" dirty="0">
                <a:solidFill>
                  <a:schemeClr val="accent2"/>
                </a:solidFill>
                <a:latin typeface="Times New Roman" panose="02020603050405020304" pitchFamily="18" charset="0"/>
                <a:cs typeface="Times New Roman" panose="02020603050405020304" pitchFamily="18" charset="0"/>
              </a:rPr>
              <a:t>IEEE 802.11: </a:t>
            </a:r>
            <a:r>
              <a:rPr lang="en-US" sz="2600" dirty="0">
                <a:latin typeface="Times New Roman" panose="02020603050405020304" pitchFamily="18" charset="0"/>
                <a:cs typeface="Times New Roman" panose="02020603050405020304" pitchFamily="18" charset="0"/>
              </a:rPr>
              <a:t>IEEE 802.11 is a standard for Local Area Networks using the ISM band from 2.4-2.5 GHz.</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232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6CA13-260F-81E5-8B83-0549AE832411}"/>
              </a:ext>
            </a:extLst>
          </p:cNvPr>
          <p:cNvSpPr>
            <a:spLocks noGrp="1"/>
          </p:cNvSpPr>
          <p:nvPr>
            <p:ph type="title"/>
          </p:nvPr>
        </p:nvSpPr>
        <p:spPr>
          <a:xfrm>
            <a:off x="212558" y="292937"/>
            <a:ext cx="10515600" cy="862096"/>
          </a:xfrm>
        </p:spPr>
        <p:txBody>
          <a:bodyPr/>
          <a:lstStyle/>
          <a:p>
            <a:pPr algn="just"/>
            <a:r>
              <a:rPr lang="en-IN" dirty="0"/>
              <a:t>Infrastructure-based vs Ad-hoc</a:t>
            </a:r>
          </a:p>
        </p:txBody>
      </p:sp>
      <p:sp>
        <p:nvSpPr>
          <p:cNvPr id="3" name="Content Placeholder 2">
            <a:extLst>
              <a:ext uri="{FF2B5EF4-FFF2-40B4-BE49-F238E27FC236}">
                <a16:creationId xmlns:a16="http://schemas.microsoft.com/office/drawing/2014/main" id="{F0DBDE07-2C17-FBCC-2DE5-2B2E4CA81CAF}"/>
              </a:ext>
            </a:extLst>
          </p:cNvPr>
          <p:cNvSpPr>
            <a:spLocks noGrp="1"/>
          </p:cNvSpPr>
          <p:nvPr>
            <p:ph idx="1"/>
          </p:nvPr>
        </p:nvSpPr>
        <p:spPr>
          <a:xfrm>
            <a:off x="212558" y="1394576"/>
            <a:ext cx="11770895" cy="5331687"/>
          </a:xfrm>
        </p:spPr>
        <p:txBody>
          <a:bodyPr>
            <a:normAutofit/>
          </a:bodyPr>
          <a:lstStyle/>
          <a:p>
            <a:pPr marL="0" indent="0" algn="just">
              <a:buNone/>
            </a:pPr>
            <a:r>
              <a:rPr lang="en-IN" b="1" i="0" dirty="0">
                <a:solidFill>
                  <a:schemeClr val="accent6"/>
                </a:solidFill>
                <a:effectLst/>
                <a:highlight>
                  <a:srgbClr val="FFFFFF"/>
                </a:highlight>
                <a:latin typeface="Times New Roman" panose="02020603050405020304" pitchFamily="18" charset="0"/>
                <a:cs typeface="Times New Roman" panose="02020603050405020304" pitchFamily="18" charset="0"/>
              </a:rPr>
              <a:t>Infrastructure Network</a:t>
            </a: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Infrastructure networks are networks with </a:t>
            </a:r>
            <a:r>
              <a:rPr lang="en-US" dirty="0">
                <a:solidFill>
                  <a:schemeClr val="accent6"/>
                </a:solidFill>
                <a:latin typeface="Times New Roman" panose="02020603050405020304" pitchFamily="18" charset="0"/>
                <a:cs typeface="Times New Roman" panose="02020603050405020304" pitchFamily="18" charset="0"/>
              </a:rPr>
              <a:t>pre-defined</a:t>
            </a:r>
            <a:r>
              <a:rPr lang="en-US" dirty="0">
                <a:latin typeface="Times New Roman" panose="02020603050405020304" pitchFamily="18" charset="0"/>
                <a:cs typeface="Times New Roman" panose="02020603050405020304" pitchFamily="18" charset="0"/>
              </a:rPr>
              <a:t> infrastructure and it is made from fixed-size of nodes.</a:t>
            </a: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Here network services are delivered through </a:t>
            </a:r>
            <a:r>
              <a:rPr lang="en-US" dirty="0">
                <a:solidFill>
                  <a:schemeClr val="accent6"/>
                </a:solidFill>
                <a:latin typeface="Times New Roman" panose="02020603050405020304" pitchFamily="18" charset="0"/>
                <a:cs typeface="Times New Roman" panose="02020603050405020304" pitchFamily="18" charset="0"/>
              </a:rPr>
              <a:t>pre-constructed</a:t>
            </a:r>
            <a:r>
              <a:rPr lang="en-US" dirty="0">
                <a:latin typeface="Times New Roman" panose="02020603050405020304" pitchFamily="18" charset="0"/>
                <a:cs typeface="Times New Roman" panose="02020603050405020304" pitchFamily="18" charset="0"/>
              </a:rPr>
              <a:t> infrastructures.</a:t>
            </a: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 this network Access point is the </a:t>
            </a:r>
            <a:r>
              <a:rPr lang="en-US" dirty="0">
                <a:solidFill>
                  <a:schemeClr val="accent6"/>
                </a:solidFill>
                <a:latin typeface="Times New Roman" panose="02020603050405020304" pitchFamily="18" charset="0"/>
                <a:cs typeface="Times New Roman" panose="02020603050405020304" pitchFamily="18" charset="0"/>
              </a:rPr>
              <a:t>central controller </a:t>
            </a:r>
            <a:r>
              <a:rPr lang="en-US" dirty="0">
                <a:latin typeface="Times New Roman" panose="02020603050405020304" pitchFamily="18" charset="0"/>
                <a:cs typeface="Times New Roman" panose="02020603050405020304" pitchFamily="18" charset="0"/>
              </a:rPr>
              <a:t>for each device.</a:t>
            </a: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Access points are nothing but </a:t>
            </a:r>
            <a:r>
              <a:rPr lang="en-US" dirty="0">
                <a:solidFill>
                  <a:schemeClr val="accent6"/>
                </a:solidFill>
                <a:latin typeface="Times New Roman" panose="02020603050405020304" pitchFamily="18" charset="0"/>
                <a:cs typeface="Times New Roman" panose="02020603050405020304" pitchFamily="18" charset="0"/>
              </a:rPr>
              <a:t>fixed base stations </a:t>
            </a:r>
            <a:r>
              <a:rPr lang="en-US" dirty="0">
                <a:latin typeface="Times New Roman" panose="02020603050405020304" pitchFamily="18" charset="0"/>
                <a:cs typeface="Times New Roman" panose="02020603050405020304" pitchFamily="18" charset="0"/>
              </a:rPr>
              <a:t>that are connected by wires.</a:t>
            </a: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It is impossible for remote localities to install such a network as it is too expensive.</a:t>
            </a: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All devices on a wireless network are communicated through a router i.e. </a:t>
            </a:r>
            <a:r>
              <a:rPr lang="en-US" dirty="0">
                <a:solidFill>
                  <a:schemeClr val="accent6"/>
                </a:solidFill>
                <a:latin typeface="Times New Roman" panose="02020603050405020304" pitchFamily="18" charset="0"/>
                <a:cs typeface="Times New Roman" panose="02020603050405020304" pitchFamily="18" charset="0"/>
              </a:rPr>
              <a:t>access point</a:t>
            </a:r>
            <a:r>
              <a:rPr lang="en-US" dirty="0">
                <a:latin typeface="Times New Roman" panose="02020603050405020304" pitchFamily="18" charset="0"/>
                <a:cs typeface="Times New Roman" panose="02020603050405020304" pitchFamily="18" charset="0"/>
              </a:rPr>
              <a:t>.</a:t>
            </a: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Examples are Wireless LAN, satellite networks, etc.</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948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99BD8-EE40-AA06-C38F-3EC4AC026B03}"/>
              </a:ext>
            </a:extLst>
          </p:cNvPr>
          <p:cNvSpPr>
            <a:spLocks noGrp="1"/>
          </p:cNvSpPr>
          <p:nvPr>
            <p:ph idx="1"/>
          </p:nvPr>
        </p:nvSpPr>
        <p:spPr>
          <a:xfrm>
            <a:off x="247973" y="356461"/>
            <a:ext cx="11654725" cy="5820502"/>
          </a:xfrm>
        </p:spPr>
        <p:txBody>
          <a:bodyPr/>
          <a:lstStyle/>
          <a:p>
            <a:pPr algn="just">
              <a:lnSpc>
                <a:spcPct val="150000"/>
              </a:lnSpc>
            </a:pPr>
            <a:r>
              <a:rPr lang="en-US" b="1" dirty="0" err="1">
                <a:solidFill>
                  <a:schemeClr val="accent2"/>
                </a:solidFill>
                <a:latin typeface="Times New Roman" panose="02020603050405020304" pitchFamily="18" charset="0"/>
                <a:cs typeface="Times New Roman" panose="02020603050405020304" pitchFamily="18" charset="0"/>
              </a:rPr>
              <a:t>HomeRF</a:t>
            </a:r>
            <a:r>
              <a:rPr lang="en-US" b="1" dirty="0">
                <a:solidFill>
                  <a:schemeClr val="accent2"/>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This is a standard providing interoperability between PC and electronic devices at home.</a:t>
            </a:r>
          </a:p>
          <a:p>
            <a:pPr algn="just">
              <a:lnSpc>
                <a:spcPct val="150000"/>
              </a:lnSpc>
            </a:pPr>
            <a:r>
              <a:rPr lang="en-US" b="1" dirty="0">
                <a:solidFill>
                  <a:schemeClr val="accent2"/>
                </a:solidFill>
                <a:latin typeface="Times New Roman" panose="02020603050405020304" pitchFamily="18" charset="0"/>
                <a:cs typeface="Times New Roman" panose="02020603050405020304" pitchFamily="18" charset="0"/>
              </a:rPr>
              <a:t>Bluetooth:</a:t>
            </a:r>
            <a:r>
              <a:rPr lang="en-US" dirty="0">
                <a:solidFill>
                  <a:schemeClr val="accent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is standardized as a personal area network for interconnecting devices in ad hoc fashion.</a:t>
            </a:r>
          </a:p>
          <a:p>
            <a:pPr algn="just">
              <a:lnSpc>
                <a:spcPct val="150000"/>
              </a:lnSpc>
            </a:pPr>
            <a:r>
              <a:rPr lang="en-US" b="1" dirty="0">
                <a:solidFill>
                  <a:schemeClr val="accent2"/>
                </a:solidFill>
                <a:latin typeface="Times New Roman" panose="02020603050405020304" pitchFamily="18" charset="0"/>
                <a:cs typeface="Times New Roman" panose="02020603050405020304" pitchFamily="18" charset="0"/>
              </a:rPr>
              <a:t>MANET:</a:t>
            </a:r>
            <a:r>
              <a:rPr lang="en-US" dirty="0">
                <a:latin typeface="Times New Roman" panose="02020603050405020304" pitchFamily="18" charset="0"/>
                <a:cs typeface="Times New Roman" panose="02020603050405020304" pitchFamily="18" charset="0"/>
              </a:rPr>
              <a:t> MANET is a working group within IETF to investigate and develop standards for Mobile ad hoc networks.</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6D8AD41-E985-592F-1AA9-D3380475ADA0}"/>
              </a:ext>
            </a:extLst>
          </p:cNvPr>
          <p:cNvSpPr txBox="1"/>
          <p:nvPr/>
        </p:nvSpPr>
        <p:spPr>
          <a:xfrm>
            <a:off x="86967" y="6414917"/>
            <a:ext cx="6097656" cy="369332"/>
          </a:xfrm>
          <a:prstGeom prst="rect">
            <a:avLst/>
          </a:prstGeom>
          <a:noFill/>
        </p:spPr>
        <p:txBody>
          <a:bodyPr wrap="square">
            <a:spAutoFit/>
          </a:bodyPr>
          <a:lstStyle/>
          <a:p>
            <a:r>
              <a:rPr lang="en-IN" b="0" i="0" dirty="0">
                <a:solidFill>
                  <a:srgbClr val="040C28"/>
                </a:solidFill>
                <a:effectLst/>
                <a:latin typeface="Google Sans"/>
              </a:rPr>
              <a:t>Internet Engineering Task Force</a:t>
            </a:r>
            <a:endParaRPr lang="en-IN" dirty="0"/>
          </a:p>
        </p:txBody>
      </p:sp>
    </p:spTree>
    <p:extLst>
      <p:ext uri="{BB962C8B-B14F-4D97-AF65-F5344CB8AC3E}">
        <p14:creationId xmlns:p14="http://schemas.microsoft.com/office/powerpoint/2010/main" val="340730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1B94-FD1A-8CB2-545C-A3F557F7D063}"/>
              </a:ext>
            </a:extLst>
          </p:cNvPr>
          <p:cNvSpPr>
            <a:spLocks noGrp="1"/>
          </p:cNvSpPr>
          <p:nvPr>
            <p:ph type="title"/>
          </p:nvPr>
        </p:nvSpPr>
        <p:spPr>
          <a:xfrm>
            <a:off x="171773" y="147260"/>
            <a:ext cx="10515600" cy="533777"/>
          </a:xfrm>
        </p:spPr>
        <p:txBody>
          <a:bodyPr>
            <a:normAutofit fontScale="90000"/>
          </a:bodyPr>
          <a:lstStyle/>
          <a:p>
            <a:r>
              <a:rPr lang="en-US" b="1" dirty="0">
                <a:solidFill>
                  <a:schemeClr val="accent2"/>
                </a:solidFill>
              </a:rPr>
              <a:t>Cellular System </a:t>
            </a:r>
            <a:endParaRPr lang="en-IN" b="1" dirty="0">
              <a:solidFill>
                <a:schemeClr val="accent2"/>
              </a:solidFill>
            </a:endParaRPr>
          </a:p>
        </p:txBody>
      </p:sp>
      <p:sp>
        <p:nvSpPr>
          <p:cNvPr id="3" name="Content Placeholder 2">
            <a:extLst>
              <a:ext uri="{FF2B5EF4-FFF2-40B4-BE49-F238E27FC236}">
                <a16:creationId xmlns:a16="http://schemas.microsoft.com/office/drawing/2014/main" id="{E27A818B-FB14-DBE7-2469-74F3CB32F3B3}"/>
              </a:ext>
            </a:extLst>
          </p:cNvPr>
          <p:cNvSpPr>
            <a:spLocks noGrp="1"/>
          </p:cNvSpPr>
          <p:nvPr>
            <p:ph idx="1"/>
          </p:nvPr>
        </p:nvSpPr>
        <p:spPr>
          <a:xfrm>
            <a:off x="171773" y="882958"/>
            <a:ext cx="11808417" cy="5610831"/>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Cellular Systems or networks are a technology in which a </a:t>
            </a:r>
            <a:r>
              <a:rPr lang="en-US" dirty="0">
                <a:solidFill>
                  <a:schemeClr val="accent6"/>
                </a:solidFill>
                <a:latin typeface="Times New Roman" panose="02020603050405020304" pitchFamily="18" charset="0"/>
                <a:cs typeface="Times New Roman" panose="02020603050405020304" pitchFamily="18" charset="0"/>
              </a:rPr>
              <a:t>wide geographical </a:t>
            </a:r>
            <a:r>
              <a:rPr lang="en-US" dirty="0">
                <a:latin typeface="Times New Roman" panose="02020603050405020304" pitchFamily="18" charset="0"/>
                <a:cs typeface="Times New Roman" panose="02020603050405020304" pitchFamily="18" charset="0"/>
              </a:rPr>
              <a:t>area is broken up into </a:t>
            </a:r>
            <a:r>
              <a:rPr lang="en-US" dirty="0">
                <a:solidFill>
                  <a:schemeClr val="accent6"/>
                </a:solidFill>
                <a:latin typeface="Times New Roman" panose="02020603050405020304" pitchFamily="18" charset="0"/>
                <a:cs typeface="Times New Roman" panose="02020603050405020304" pitchFamily="18" charset="0"/>
              </a:rPr>
              <a:t>small units </a:t>
            </a:r>
            <a:r>
              <a:rPr lang="en-US" dirty="0">
                <a:latin typeface="Times New Roman" panose="02020603050405020304" pitchFamily="18" charset="0"/>
                <a:cs typeface="Times New Roman" panose="02020603050405020304" pitchFamily="18" charset="0"/>
              </a:rPr>
              <a:t>called cells. </a:t>
            </a:r>
          </a:p>
          <a:p>
            <a:pPr algn="just"/>
            <a:r>
              <a:rPr lang="en-US" dirty="0">
                <a:latin typeface="Times New Roman" panose="02020603050405020304" pitchFamily="18" charset="0"/>
                <a:cs typeface="Times New Roman" panose="02020603050405020304" pitchFamily="18" charset="0"/>
              </a:rPr>
              <a:t>The basic motive of cellular technology was to use many </a:t>
            </a:r>
            <a:r>
              <a:rPr lang="en-US" dirty="0">
                <a:solidFill>
                  <a:schemeClr val="accent6"/>
                </a:solidFill>
                <a:latin typeface="Times New Roman" panose="02020603050405020304" pitchFamily="18" charset="0"/>
                <a:cs typeface="Times New Roman" panose="02020603050405020304" pitchFamily="18" charset="0"/>
              </a:rPr>
              <a:t>low power transmitters </a:t>
            </a:r>
            <a:r>
              <a:rPr lang="en-US" dirty="0">
                <a:latin typeface="Times New Roman" panose="02020603050405020304" pitchFamily="18" charset="0"/>
                <a:cs typeface="Times New Roman" panose="02020603050405020304" pitchFamily="18" charset="0"/>
              </a:rPr>
              <a:t>strategically placed all over the geographical region.</a:t>
            </a:r>
          </a:p>
          <a:p>
            <a:pPr algn="just"/>
            <a:r>
              <a:rPr lang="en-US" dirty="0">
                <a:latin typeface="Times New Roman" panose="02020603050405020304" pitchFamily="18" charset="0"/>
                <a:cs typeface="Times New Roman" panose="02020603050405020304" pitchFamily="18" charset="0"/>
              </a:rPr>
              <a:t>Neighboring cells are assigned </a:t>
            </a:r>
            <a:r>
              <a:rPr lang="en-US" dirty="0">
                <a:solidFill>
                  <a:schemeClr val="accent6"/>
                </a:solidFill>
                <a:latin typeface="Times New Roman" panose="02020603050405020304" pitchFamily="18" charset="0"/>
                <a:cs typeface="Times New Roman" panose="02020603050405020304" pitchFamily="18" charset="0"/>
              </a:rPr>
              <a:t>distinct frequencies </a:t>
            </a:r>
            <a:r>
              <a:rPr lang="en-US" dirty="0">
                <a:latin typeface="Times New Roman" panose="02020603050405020304" pitchFamily="18" charset="0"/>
                <a:cs typeface="Times New Roman" panose="02020603050405020304" pitchFamily="18" charset="0"/>
              </a:rPr>
              <a:t>or channels which can be </a:t>
            </a:r>
            <a:r>
              <a:rPr lang="en-US" dirty="0">
                <a:solidFill>
                  <a:schemeClr val="accent6"/>
                </a:solidFill>
                <a:latin typeface="Times New Roman" panose="02020603050405020304" pitchFamily="18" charset="0"/>
                <a:cs typeface="Times New Roman" panose="02020603050405020304" pitchFamily="18" charset="0"/>
              </a:rPr>
              <a:t>reused</a:t>
            </a:r>
            <a:r>
              <a:rPr lang="en-US" dirty="0">
                <a:latin typeface="Times New Roman" panose="02020603050405020304" pitchFamily="18" charset="0"/>
                <a:cs typeface="Times New Roman" panose="02020603050405020304" pitchFamily="18" charset="0"/>
              </a:rPr>
              <a:t> after a certain distance by the means of clustering thus facilitating frequency reuse.</a:t>
            </a:r>
          </a:p>
          <a:p>
            <a:pPr algn="just"/>
            <a:r>
              <a:rPr lang="en-US" dirty="0">
                <a:latin typeface="Times New Roman" panose="02020603050405020304" pitchFamily="18" charset="0"/>
                <a:cs typeface="Times New Roman" panose="02020603050405020304" pitchFamily="18" charset="0"/>
              </a:rPr>
              <a:t>To improvise the situation, cellular telephone service was conceived at </a:t>
            </a:r>
            <a:r>
              <a:rPr lang="en-US" dirty="0">
                <a:solidFill>
                  <a:schemeClr val="accent6"/>
                </a:solidFill>
                <a:latin typeface="Times New Roman" panose="02020603050405020304" pitchFamily="18" charset="0"/>
                <a:cs typeface="Times New Roman" panose="02020603050405020304" pitchFamily="18" charset="0"/>
              </a:rPr>
              <a:t>Bell labs</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The system consisted of low power transmitter spreaded strategically throughout the city facilitated with </a:t>
            </a:r>
            <a:r>
              <a:rPr lang="en-US" dirty="0">
                <a:solidFill>
                  <a:schemeClr val="accent6"/>
                </a:solidFill>
                <a:latin typeface="Times New Roman" panose="02020603050405020304" pitchFamily="18" charset="0"/>
                <a:cs typeface="Times New Roman" panose="02020603050405020304" pitchFamily="18" charset="0"/>
              </a:rPr>
              <a:t>frequency reuse </a:t>
            </a:r>
            <a:r>
              <a:rPr lang="en-US" dirty="0">
                <a:latin typeface="Times New Roman" panose="02020603050405020304" pitchFamily="18" charset="0"/>
                <a:cs typeface="Times New Roman" panose="02020603050405020304" pitchFamily="18" charset="0"/>
              </a:rPr>
              <a:t>and automatic call handoffs.</a:t>
            </a:r>
          </a:p>
          <a:p>
            <a:pPr algn="just"/>
            <a:r>
              <a:rPr lang="en-US" dirty="0">
                <a:latin typeface="Times New Roman" panose="02020603050405020304" pitchFamily="18" charset="0"/>
                <a:cs typeface="Times New Roman" panose="02020603050405020304" pitchFamily="18" charset="0"/>
              </a:rPr>
              <a:t>The reason for having low power antennas was that the transmission of antennas would reach only to a certain range beyond which the </a:t>
            </a:r>
            <a:r>
              <a:rPr lang="en-US" dirty="0">
                <a:solidFill>
                  <a:schemeClr val="accent6"/>
                </a:solidFill>
                <a:latin typeface="Times New Roman" panose="02020603050405020304" pitchFamily="18" charset="0"/>
                <a:cs typeface="Times New Roman" panose="02020603050405020304" pitchFamily="18" charset="0"/>
              </a:rPr>
              <a:t>signal strength decreases.</a:t>
            </a:r>
            <a:endParaRPr lang="en-IN"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1245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FFD60-E4D1-D250-53FA-D315475B5FD5}"/>
              </a:ext>
            </a:extLst>
          </p:cNvPr>
          <p:cNvSpPr>
            <a:spLocks noGrp="1"/>
          </p:cNvSpPr>
          <p:nvPr>
            <p:ph idx="1"/>
          </p:nvPr>
        </p:nvSpPr>
        <p:spPr>
          <a:xfrm>
            <a:off x="232475" y="542441"/>
            <a:ext cx="11732217" cy="5634522"/>
          </a:xfrm>
        </p:spPr>
        <p:txBody>
          <a:bodyPr>
            <a:normAutofit/>
          </a:bodyPr>
          <a:lstStyle/>
          <a:p>
            <a:pPr algn="just">
              <a:lnSpc>
                <a:spcPct val="150000"/>
              </a:lnSpc>
            </a:pPr>
            <a:r>
              <a:rPr lang="en-US" sz="2600" dirty="0">
                <a:latin typeface="Times New Roman" panose="02020603050405020304" pitchFamily="18" charset="0"/>
                <a:cs typeface="Times New Roman" panose="02020603050405020304" pitchFamily="18" charset="0"/>
              </a:rPr>
              <a:t>So the same channel can be used once the </a:t>
            </a:r>
            <a:r>
              <a:rPr lang="en-US" sz="2600" dirty="0">
                <a:solidFill>
                  <a:schemeClr val="accent6"/>
                </a:solidFill>
                <a:latin typeface="Times New Roman" panose="02020603050405020304" pitchFamily="18" charset="0"/>
                <a:cs typeface="Times New Roman" panose="02020603050405020304" pitchFamily="18" charset="0"/>
              </a:rPr>
              <a:t>device</a:t>
            </a:r>
            <a:r>
              <a:rPr lang="en-US" sz="2600" dirty="0">
                <a:latin typeface="Times New Roman" panose="02020603050405020304" pitchFamily="18" charset="0"/>
                <a:cs typeface="Times New Roman" panose="02020603050405020304" pitchFamily="18" charset="0"/>
              </a:rPr>
              <a:t> is out of range of the transmitter. </a:t>
            </a:r>
          </a:p>
          <a:p>
            <a:pPr algn="just">
              <a:lnSpc>
                <a:spcPct val="150000"/>
              </a:lnSpc>
            </a:pPr>
            <a:r>
              <a:rPr lang="en-US" sz="2600" dirty="0">
                <a:latin typeface="Times New Roman" panose="02020603050405020304" pitchFamily="18" charset="0"/>
                <a:cs typeface="Times New Roman" panose="02020603050405020304" pitchFamily="18" charset="0"/>
              </a:rPr>
              <a:t>This is the principle behind </a:t>
            </a:r>
            <a:r>
              <a:rPr lang="en-US" sz="2600" dirty="0">
                <a:solidFill>
                  <a:schemeClr val="accent6"/>
                </a:solidFill>
                <a:latin typeface="Times New Roman" panose="02020603050405020304" pitchFamily="18" charset="0"/>
                <a:cs typeface="Times New Roman" panose="02020603050405020304" pitchFamily="18" charset="0"/>
              </a:rPr>
              <a:t>cellular technology </a:t>
            </a:r>
            <a:r>
              <a:rPr lang="en-US" sz="2600" dirty="0">
                <a:latin typeface="Times New Roman" panose="02020603050405020304" pitchFamily="18" charset="0"/>
                <a:cs typeface="Times New Roman" panose="02020603050405020304" pitchFamily="18" charset="0"/>
              </a:rPr>
              <a:t>known as frequency reuse.</a:t>
            </a:r>
          </a:p>
          <a:p>
            <a:pPr algn="just">
              <a:lnSpc>
                <a:spcPct val="150000"/>
              </a:lnSpc>
            </a:pPr>
            <a:r>
              <a:rPr lang="en-US" sz="2600" dirty="0">
                <a:latin typeface="Times New Roman" panose="02020603050405020304" pitchFamily="18" charset="0"/>
                <a:cs typeface="Times New Roman" panose="02020603050405020304" pitchFamily="18" charset="0"/>
              </a:rPr>
              <a:t>The goal is to improve the </a:t>
            </a:r>
            <a:r>
              <a:rPr lang="en-US" sz="2600" dirty="0">
                <a:solidFill>
                  <a:schemeClr val="accent6"/>
                </a:solidFill>
                <a:latin typeface="Times New Roman" panose="02020603050405020304" pitchFamily="18" charset="0"/>
                <a:cs typeface="Times New Roman" panose="02020603050405020304" pitchFamily="18" charset="0"/>
              </a:rPr>
              <a:t>spectral efficiency </a:t>
            </a:r>
            <a:r>
              <a:rPr lang="en-US" sz="2600" dirty="0">
                <a:latin typeface="Times New Roman" panose="02020603050405020304" pitchFamily="18" charset="0"/>
                <a:cs typeface="Times New Roman" panose="02020603050405020304" pitchFamily="18" charset="0"/>
              </a:rPr>
              <a:t>by providing services to </a:t>
            </a:r>
            <a:r>
              <a:rPr lang="en-US" sz="2600" dirty="0">
                <a:solidFill>
                  <a:schemeClr val="accent6"/>
                </a:solidFill>
                <a:latin typeface="Times New Roman" panose="02020603050405020304" pitchFamily="18" charset="0"/>
                <a:cs typeface="Times New Roman" panose="02020603050405020304" pitchFamily="18" charset="0"/>
              </a:rPr>
              <a:t>millions</a:t>
            </a:r>
            <a:r>
              <a:rPr lang="en-US" sz="2600" dirty="0">
                <a:latin typeface="Times New Roman" panose="02020603050405020304" pitchFamily="18" charset="0"/>
                <a:cs typeface="Times New Roman" panose="02020603050405020304" pitchFamily="18" charset="0"/>
              </a:rPr>
              <a:t> of subscribers within </a:t>
            </a:r>
            <a:r>
              <a:rPr lang="en-US" sz="2600" dirty="0">
                <a:solidFill>
                  <a:schemeClr val="accent6"/>
                </a:solidFill>
                <a:latin typeface="Times New Roman" panose="02020603050405020304" pitchFamily="18" charset="0"/>
                <a:cs typeface="Times New Roman" panose="02020603050405020304" pitchFamily="18" charset="0"/>
              </a:rPr>
              <a:t>limited spectrum</a:t>
            </a:r>
            <a:r>
              <a:rPr lang="en-US" sz="2600" dirty="0">
                <a:latin typeface="Times New Roman" panose="02020603050405020304" pitchFamily="18" charset="0"/>
                <a:cs typeface="Times New Roman" panose="02020603050405020304" pitchFamily="18" charset="0"/>
              </a:rPr>
              <a:t>.</a:t>
            </a:r>
          </a:p>
          <a:p>
            <a:pPr algn="just">
              <a:lnSpc>
                <a:spcPct val="150000"/>
              </a:lnSpc>
            </a:pPr>
            <a:r>
              <a:rPr lang="en-US" sz="2600" dirty="0">
                <a:latin typeface="Times New Roman" panose="02020603050405020304" pitchFamily="18" charset="0"/>
                <a:cs typeface="Times New Roman" panose="02020603050405020304" pitchFamily="18" charset="0"/>
              </a:rPr>
              <a:t>This is the principle behind the cellular technology. </a:t>
            </a:r>
            <a:r>
              <a:rPr lang="en-US" sz="2600" dirty="0">
                <a:solidFill>
                  <a:schemeClr val="accent6"/>
                </a:solidFill>
                <a:latin typeface="Times New Roman" panose="02020603050405020304" pitchFamily="18" charset="0"/>
                <a:cs typeface="Times New Roman" panose="02020603050405020304" pitchFamily="18" charset="0"/>
              </a:rPr>
              <a:t>Large</a:t>
            </a:r>
            <a:r>
              <a:rPr lang="en-US" sz="2600" dirty="0">
                <a:latin typeface="Times New Roman" panose="02020603050405020304" pitchFamily="18" charset="0"/>
                <a:cs typeface="Times New Roman" panose="02020603050405020304" pitchFamily="18" charset="0"/>
              </a:rPr>
              <a:t> geographical area is divided into small geographic regions called cells hence the name cellular technology and the conventional radio phones got the names cell phones.</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234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8401-44D7-9B6E-138B-6AA12F2FC081}"/>
              </a:ext>
            </a:extLst>
          </p:cNvPr>
          <p:cNvSpPr>
            <a:spLocks noGrp="1"/>
          </p:cNvSpPr>
          <p:nvPr>
            <p:ph type="title"/>
          </p:nvPr>
        </p:nvSpPr>
        <p:spPr>
          <a:xfrm>
            <a:off x="218268" y="240250"/>
            <a:ext cx="10515600" cy="440787"/>
          </a:xfrm>
        </p:spPr>
        <p:txBody>
          <a:bodyPr>
            <a:normAutofit fontScale="90000"/>
          </a:bodyPr>
          <a:lstStyle/>
          <a:p>
            <a:r>
              <a:rPr lang="en-IN" b="1" dirty="0">
                <a:solidFill>
                  <a:schemeClr val="accent6"/>
                </a:solidFill>
              </a:rPr>
              <a:t>Cellular System Architecture</a:t>
            </a:r>
          </a:p>
        </p:txBody>
      </p:sp>
      <p:sp>
        <p:nvSpPr>
          <p:cNvPr id="3" name="Content Placeholder 2">
            <a:extLst>
              <a:ext uri="{FF2B5EF4-FFF2-40B4-BE49-F238E27FC236}">
                <a16:creationId xmlns:a16="http://schemas.microsoft.com/office/drawing/2014/main" id="{B190FBC1-A3CA-FFE3-140B-9A687F2F7D06}"/>
              </a:ext>
            </a:extLst>
          </p:cNvPr>
          <p:cNvSpPr>
            <a:spLocks noGrp="1"/>
          </p:cNvSpPr>
          <p:nvPr>
            <p:ph idx="1"/>
          </p:nvPr>
        </p:nvSpPr>
        <p:spPr>
          <a:xfrm>
            <a:off x="218268" y="1069382"/>
            <a:ext cx="11839413" cy="5548367"/>
          </a:xfrm>
        </p:spPr>
        <p:txBody>
          <a:bodyPr>
            <a:normAutofit lnSpcReduction="10000"/>
          </a:bodyPr>
          <a:lstStyle/>
          <a:p>
            <a:pPr algn="just">
              <a:lnSpc>
                <a:spcPct val="150000"/>
              </a:lnSpc>
            </a:pPr>
            <a:r>
              <a:rPr lang="en-US" sz="2600" dirty="0">
                <a:solidFill>
                  <a:schemeClr val="accent6"/>
                </a:solidFill>
                <a:latin typeface="Times New Roman" panose="02020603050405020304" pitchFamily="18" charset="0"/>
                <a:cs typeface="Times New Roman" panose="02020603050405020304" pitchFamily="18" charset="0"/>
              </a:rPr>
              <a:t>Cell :</a:t>
            </a:r>
            <a:r>
              <a:rPr lang="en-US" sz="2600" dirty="0">
                <a:latin typeface="Times New Roman" panose="02020603050405020304" pitchFamily="18" charset="0"/>
                <a:cs typeface="Times New Roman" panose="02020603050405020304" pitchFamily="18" charset="0"/>
              </a:rPr>
              <a:t> is a basic geographic unit of a cellular system.</a:t>
            </a:r>
          </a:p>
          <a:p>
            <a:pPr algn="just">
              <a:lnSpc>
                <a:spcPct val="150000"/>
              </a:lnSpc>
            </a:pPr>
            <a:r>
              <a:rPr lang="en-US" sz="2600" dirty="0">
                <a:latin typeface="Times New Roman" panose="02020603050405020304" pitchFamily="18" charset="0"/>
                <a:cs typeface="Times New Roman" panose="02020603050405020304" pitchFamily="18" charset="0"/>
              </a:rPr>
              <a:t>It comprises of small area which has a low power antenna installed in the form of a unit called the base station.</a:t>
            </a:r>
          </a:p>
          <a:p>
            <a:pPr algn="just">
              <a:lnSpc>
                <a:spcPct val="150000"/>
              </a:lnSpc>
            </a:pPr>
            <a:r>
              <a:rPr lang="en-US" sz="2600" dirty="0">
                <a:latin typeface="Times New Roman" panose="02020603050405020304" pitchFamily="18" charset="0"/>
                <a:cs typeface="Times New Roman" panose="02020603050405020304" pitchFamily="18" charset="0"/>
              </a:rPr>
              <a:t>The location of base station depends on whether the antenna is omnidirectional or directional.</a:t>
            </a:r>
          </a:p>
          <a:p>
            <a:pPr algn="just">
              <a:lnSpc>
                <a:spcPct val="150000"/>
              </a:lnSpc>
            </a:pPr>
            <a:r>
              <a:rPr lang="en-US" sz="2600" dirty="0">
                <a:solidFill>
                  <a:schemeClr val="accent6"/>
                </a:solidFill>
                <a:latin typeface="Times New Roman" panose="02020603050405020304" pitchFamily="18" charset="0"/>
                <a:cs typeface="Times New Roman" panose="02020603050405020304" pitchFamily="18" charset="0"/>
              </a:rPr>
              <a:t>Center excited cells: </a:t>
            </a:r>
            <a:r>
              <a:rPr lang="en-US" sz="2600" dirty="0">
                <a:latin typeface="Times New Roman" panose="02020603050405020304" pitchFamily="18" charset="0"/>
                <a:cs typeface="Times New Roman" panose="02020603050405020304" pitchFamily="18" charset="0"/>
              </a:rPr>
              <a:t>Uses omnidirectional antennas and the base station is at the center of the cell</a:t>
            </a:r>
          </a:p>
          <a:p>
            <a:pPr algn="just">
              <a:lnSpc>
                <a:spcPct val="150000"/>
              </a:lnSpc>
            </a:pPr>
            <a:r>
              <a:rPr lang="en-US" sz="2600" dirty="0">
                <a:solidFill>
                  <a:schemeClr val="accent6"/>
                </a:solidFill>
                <a:latin typeface="Times New Roman" panose="02020603050405020304" pitchFamily="18" charset="0"/>
                <a:cs typeface="Times New Roman" panose="02020603050405020304" pitchFamily="18" charset="0"/>
              </a:rPr>
              <a:t>Edge excited cells: </a:t>
            </a:r>
            <a:r>
              <a:rPr lang="en-US" sz="2600" dirty="0">
                <a:latin typeface="Times New Roman" panose="02020603050405020304" pitchFamily="18" charset="0"/>
                <a:cs typeface="Times New Roman" panose="02020603050405020304" pitchFamily="18" charset="0"/>
              </a:rPr>
              <a:t>Uses directional antennas and the base station is at the periphery of the cell</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8349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196C3-629D-70DA-E0A9-9FE76CDA89EB}"/>
              </a:ext>
            </a:extLst>
          </p:cNvPr>
          <p:cNvPicPr>
            <a:picLocks noChangeAspect="1"/>
          </p:cNvPicPr>
          <p:nvPr/>
        </p:nvPicPr>
        <p:blipFill>
          <a:blip r:embed="rId2"/>
          <a:stretch>
            <a:fillRect/>
          </a:stretch>
        </p:blipFill>
        <p:spPr>
          <a:xfrm>
            <a:off x="542440" y="433953"/>
            <a:ext cx="11360257" cy="6121830"/>
          </a:xfrm>
          <a:prstGeom prst="rect">
            <a:avLst/>
          </a:prstGeom>
        </p:spPr>
      </p:pic>
    </p:spTree>
    <p:extLst>
      <p:ext uri="{BB962C8B-B14F-4D97-AF65-F5344CB8AC3E}">
        <p14:creationId xmlns:p14="http://schemas.microsoft.com/office/powerpoint/2010/main" val="4100164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D3CE19-2E8F-3529-568F-7E16B5959E65}"/>
              </a:ext>
            </a:extLst>
          </p:cNvPr>
          <p:cNvSpPr>
            <a:spLocks noGrp="1"/>
          </p:cNvSpPr>
          <p:nvPr>
            <p:ph idx="1"/>
          </p:nvPr>
        </p:nvSpPr>
        <p:spPr>
          <a:xfrm>
            <a:off x="175647" y="484321"/>
            <a:ext cx="11840705" cy="5889357"/>
          </a:xfrm>
        </p:spPr>
        <p:txBody>
          <a:bodyPr>
            <a:normAutofit/>
          </a:bodyPr>
          <a:lstStyle/>
          <a:p>
            <a:pPr algn="just"/>
            <a:r>
              <a:rPr lang="en-US" sz="2400" dirty="0">
                <a:latin typeface="Times New Roman" panose="02020603050405020304" pitchFamily="18" charset="0"/>
                <a:cs typeface="Times New Roman" panose="02020603050405020304" pitchFamily="18" charset="0"/>
              </a:rPr>
              <a:t>It is essentially a the areas which is divided into cells , services and connected to each other by collection of transceivers, controllers, switches, routers, and registers.</a:t>
            </a:r>
          </a:p>
          <a:p>
            <a:pPr algn="just"/>
            <a:r>
              <a:rPr lang="en-US" sz="2400" b="1" dirty="0">
                <a:solidFill>
                  <a:schemeClr val="accent6"/>
                </a:solidFill>
                <a:latin typeface="Times New Roman" panose="02020603050405020304" pitchFamily="18" charset="0"/>
                <a:cs typeface="Times New Roman" panose="02020603050405020304" pitchFamily="18" charset="0"/>
              </a:rPr>
              <a:t>Mobile Equipment (ME) –</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This refers to the physical phone itself. The phone must be able to operate on a cellular network. Older phones operated on a single band only. Newer phones are dual-band, triple-band, and even quad-band capable. A quad-band phone has the technical capability to operate on any network worldwide.</a:t>
            </a:r>
          </a:p>
          <a:p>
            <a:pPr algn="just"/>
            <a:r>
              <a:rPr lang="en-US" sz="2400" b="1" dirty="0">
                <a:solidFill>
                  <a:schemeClr val="accent6"/>
                </a:solidFill>
                <a:latin typeface="Times New Roman" panose="02020603050405020304" pitchFamily="18" charset="0"/>
                <a:cs typeface="Times New Roman" panose="02020603050405020304" pitchFamily="18" charset="0"/>
              </a:rPr>
              <a:t>Base Transceiver Station (BTS) </a:t>
            </a:r>
            <a:r>
              <a:rPr lang="en-US" sz="2400" dirty="0">
                <a:latin typeface="Times New Roman" panose="02020603050405020304" pitchFamily="18" charset="0"/>
                <a:cs typeface="Times New Roman" panose="02020603050405020304" pitchFamily="18" charset="0"/>
              </a:rPr>
              <a:t>– It is actually the antenna that you see installed on top of the tower. The BTS is the Mobile Phone’s access point to the network. It is responsible for carrying out radio communications between the network and the Mobile Phone. It handles speech encoding, encryption, multiplexing (TDMA), and modulation/demodulation of the radio signals. One BTS usually covers a single 120 degree sector of an area. Usually a tower with 3 BTSs will accommodate all 360 degrees around the tower.</a:t>
            </a:r>
          </a:p>
          <a:p>
            <a:pPr algn="just"/>
            <a:r>
              <a:rPr lang="en-US" sz="2400" b="1" dirty="0">
                <a:solidFill>
                  <a:schemeClr val="accent6"/>
                </a:solidFill>
                <a:latin typeface="Times New Roman" panose="02020603050405020304" pitchFamily="18" charset="0"/>
                <a:cs typeface="Times New Roman" panose="02020603050405020304" pitchFamily="18" charset="0"/>
              </a:rPr>
              <a:t>Cell Size and Capacity </a:t>
            </a:r>
            <a:r>
              <a:rPr lang="en-US" sz="2400" dirty="0">
                <a:latin typeface="Times New Roman" panose="02020603050405020304" pitchFamily="18" charset="0"/>
                <a:cs typeface="Times New Roman" panose="02020603050405020304" pitchFamily="18" charset="0"/>
              </a:rPr>
              <a:t>– Cell size determines number of cells available to cover geographic area and (with frequency reuse) the total capacity available to all users. Capacity within cell limited by available bandwidth and operational requirements. Each network operator has to size cells to handle expected traffic demand</a:t>
            </a: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74057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0C7C9-BFB5-CB84-FD4A-2FFB1CC2D244}"/>
              </a:ext>
            </a:extLst>
          </p:cNvPr>
          <p:cNvSpPr>
            <a:spLocks noGrp="1"/>
          </p:cNvSpPr>
          <p:nvPr>
            <p:ph idx="1"/>
          </p:nvPr>
        </p:nvSpPr>
        <p:spPr>
          <a:xfrm>
            <a:off x="216976" y="170482"/>
            <a:ext cx="11763214" cy="6006482"/>
          </a:xfrm>
        </p:spPr>
        <p:txBody>
          <a:bodyPr>
            <a:normAutofit lnSpcReduction="10000"/>
          </a:bodyPr>
          <a:lstStyle/>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Base Station Controller (BSC) – </a:t>
            </a:r>
            <a:r>
              <a:rPr lang="en-US" sz="2400" dirty="0">
                <a:latin typeface="Times New Roman" panose="02020603050405020304" pitchFamily="18" charset="0"/>
                <a:cs typeface="Times New Roman" panose="02020603050405020304" pitchFamily="18" charset="0"/>
              </a:rPr>
              <a:t>The BSC controls multiple </a:t>
            </a:r>
            <a:r>
              <a:rPr lang="en-US" sz="2400" dirty="0" err="1">
                <a:latin typeface="Times New Roman" panose="02020603050405020304" pitchFamily="18" charset="0"/>
                <a:cs typeface="Times New Roman" panose="02020603050405020304" pitchFamily="18" charset="0"/>
              </a:rPr>
              <a:t>BTSs.</a:t>
            </a:r>
            <a:r>
              <a:rPr lang="en-US" sz="2400" dirty="0">
                <a:latin typeface="Times New Roman" panose="02020603050405020304" pitchFamily="18" charset="0"/>
                <a:cs typeface="Times New Roman" panose="02020603050405020304" pitchFamily="18" charset="0"/>
              </a:rPr>
              <a:t> It handles allocation of radio channels, frequency administration, power and signal measurements from the MS, and handovers from one BTS to another (if both BTSs are controlled by the same BSC). A BSC also functions as a "</a:t>
            </a:r>
            <a:r>
              <a:rPr lang="en-US" sz="2400" dirty="0" err="1">
                <a:latin typeface="Times New Roman" panose="02020603050405020304" pitchFamily="18" charset="0"/>
                <a:cs typeface="Times New Roman" panose="02020603050405020304" pitchFamily="18" charset="0"/>
              </a:rPr>
              <a:t>funneler</a:t>
            </a:r>
            <a:r>
              <a:rPr lang="en-US" sz="2400" dirty="0">
                <a:latin typeface="Times New Roman" panose="02020603050405020304" pitchFamily="18" charset="0"/>
                <a:cs typeface="Times New Roman" panose="02020603050405020304" pitchFamily="18" charset="0"/>
              </a:rPr>
              <a:t>". It reduces the number of connections to the Mobile Switching Center (MSC) and allows for higher capacity connections to the MSC. A BSC may be collocated with a BTS or it may be geographically separate. It may even be collocated with the Mobile Switching Center (MSC)</a:t>
            </a:r>
          </a:p>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Mobile Switching Center (MSC) </a:t>
            </a:r>
            <a:r>
              <a:rPr lang="en-US" sz="2400" dirty="0">
                <a:latin typeface="Times New Roman" panose="02020603050405020304" pitchFamily="18" charset="0"/>
                <a:cs typeface="Times New Roman" panose="02020603050405020304" pitchFamily="18" charset="0"/>
              </a:rPr>
              <a:t>– The MSC is the heart of the GSM network. It handles call routing, call setup, and basic switching functions. An MSC handles multiple BSCs and also interfaces with other MSC's and registers. It also handles inter-BSC handoffs as well as coordinates with other MSC's for inter-MSC handoffs.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0316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D4EA57-1BA6-E448-F7CD-EC487CEB50A3}"/>
              </a:ext>
            </a:extLst>
          </p:cNvPr>
          <p:cNvSpPr>
            <a:spLocks noGrp="1"/>
          </p:cNvSpPr>
          <p:nvPr>
            <p:ph idx="1"/>
          </p:nvPr>
        </p:nvSpPr>
        <p:spPr>
          <a:xfrm>
            <a:off x="247973" y="340963"/>
            <a:ext cx="11794210" cy="6292312"/>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By the increasing number of cells the overall capacity of cellular system. But if cells are made smaller, more base stations will be requested, increasing the cost. According to size of cell, they are names as:</a:t>
            </a:r>
          </a:p>
          <a:p>
            <a:pPr algn="just">
              <a:lnSpc>
                <a:spcPct val="150000"/>
              </a:lnSpc>
              <a:buFont typeface="+mj-lt"/>
              <a:buAutoNum type="arabicPeriod"/>
            </a:pPr>
            <a:r>
              <a:rPr lang="en-US" sz="2400" b="1" i="0" dirty="0">
                <a:solidFill>
                  <a:schemeClr val="accent6"/>
                </a:solidFill>
                <a:effectLst/>
                <a:highlight>
                  <a:srgbClr val="FFFFFF"/>
                </a:highlight>
                <a:latin typeface="Times New Roman" panose="02020603050405020304" pitchFamily="18" charset="0"/>
                <a:cs typeface="Times New Roman" panose="02020603050405020304" pitchFamily="18" charset="0"/>
              </a:rPr>
              <a:t>Macro cells</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373D3F"/>
                </a:solidFill>
                <a:effectLst/>
                <a:highlight>
                  <a:srgbClr val="FFFFFF"/>
                </a:highlight>
                <a:latin typeface="Times New Roman" panose="02020603050405020304" pitchFamily="18" charset="0"/>
                <a:cs typeface="Times New Roman" panose="02020603050405020304" pitchFamily="18" charset="0"/>
              </a:rPr>
              <a:t>Macro cells used for remote or sparsely populated areas. Areas of the cells are 10km or more in diameter. Used in suburbs of cities.</a:t>
            </a:r>
          </a:p>
          <a:p>
            <a:pPr algn="just">
              <a:lnSpc>
                <a:spcPct val="150000"/>
              </a:lnSpc>
              <a:buFont typeface="+mj-lt"/>
              <a:buAutoNum type="arabicPeriod"/>
            </a:pPr>
            <a:r>
              <a:rPr lang="en-US" sz="2400" b="1" i="0" dirty="0">
                <a:solidFill>
                  <a:schemeClr val="accent6"/>
                </a:solidFill>
                <a:effectLst/>
                <a:highlight>
                  <a:srgbClr val="FFFFFF"/>
                </a:highlight>
                <a:latin typeface="Times New Roman" panose="02020603050405020304" pitchFamily="18" charset="0"/>
                <a:cs typeface="Times New Roman" panose="02020603050405020304" pitchFamily="18" charset="0"/>
              </a:rPr>
              <a:t>Micro cells</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373D3F"/>
                </a:solidFill>
                <a:effectLst/>
                <a:highlight>
                  <a:srgbClr val="FFFFFF"/>
                </a:highlight>
                <a:latin typeface="Times New Roman" panose="02020603050405020304" pitchFamily="18" charset="0"/>
                <a:cs typeface="Times New Roman" panose="02020603050405020304" pitchFamily="18" charset="0"/>
              </a:rPr>
              <a:t>– Micro Cells used in densely populate area with diameter around 10km.</a:t>
            </a:r>
          </a:p>
          <a:p>
            <a:pPr algn="just">
              <a:lnSpc>
                <a:spcPct val="150000"/>
              </a:lnSpc>
              <a:buFont typeface="+mj-lt"/>
              <a:buAutoNum type="arabicPeriod"/>
            </a:pPr>
            <a:r>
              <a:rPr lang="en-US" sz="2400" b="1" i="0" dirty="0">
                <a:solidFill>
                  <a:schemeClr val="accent6"/>
                </a:solidFill>
                <a:effectLst/>
                <a:highlight>
                  <a:srgbClr val="FFFFFF"/>
                </a:highlight>
                <a:latin typeface="Times New Roman" panose="02020603050405020304" pitchFamily="18" charset="0"/>
                <a:cs typeface="Times New Roman" panose="02020603050405020304" pitchFamily="18" charset="0"/>
              </a:rPr>
              <a:t>Pico cells</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373D3F"/>
                </a:solidFill>
                <a:effectLst/>
                <a:highlight>
                  <a:srgbClr val="FFFFFF"/>
                </a:highlight>
                <a:latin typeface="Times New Roman" panose="02020603050405020304" pitchFamily="18" charset="0"/>
                <a:cs typeface="Times New Roman" panose="02020603050405020304" pitchFamily="18" charset="0"/>
              </a:rPr>
              <a:t>Covers small areas like buildings, a small volley between mountains, a tunnel etc. where the coverage from large cells is not possible. Diameter is of few meters</a:t>
            </a:r>
          </a:p>
          <a:p>
            <a:pPr algn="just">
              <a:lnSpc>
                <a:spcPct val="150000"/>
              </a:lnSpc>
              <a:buFont typeface="+mj-lt"/>
              <a:buAutoNum type="arabicPeriod"/>
            </a:pPr>
            <a:r>
              <a:rPr lang="en-US" sz="2400" b="1" i="0" dirty="0">
                <a:solidFill>
                  <a:schemeClr val="accent6"/>
                </a:solidFill>
                <a:effectLst/>
                <a:highlight>
                  <a:srgbClr val="FFFFFF"/>
                </a:highlight>
                <a:latin typeface="Times New Roman" panose="02020603050405020304" pitchFamily="18" charset="0"/>
                <a:cs typeface="Times New Roman" panose="02020603050405020304" pitchFamily="18" charset="0"/>
              </a:rPr>
              <a:t>Selective cells</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373D3F"/>
                </a:solidFill>
                <a:effectLst/>
                <a:highlight>
                  <a:srgbClr val="FFFFFF"/>
                </a:highlight>
                <a:latin typeface="Times New Roman" panose="02020603050405020304" pitchFamily="18" charset="0"/>
                <a:cs typeface="Times New Roman" panose="02020603050405020304" pitchFamily="18" charset="0"/>
              </a:rPr>
              <a:t>Selective cells used when 360 degree coverage is not requested. They are used to fill the gapes/holes in the coverage of a BS.</a:t>
            </a:r>
          </a:p>
          <a:p>
            <a:pPr marL="0" indent="0">
              <a:buNone/>
            </a:pPr>
            <a:endParaRPr lang="en-IN" dirty="0"/>
          </a:p>
        </p:txBody>
      </p:sp>
    </p:spTree>
    <p:extLst>
      <p:ext uri="{BB962C8B-B14F-4D97-AF65-F5344CB8AC3E}">
        <p14:creationId xmlns:p14="http://schemas.microsoft.com/office/powerpoint/2010/main" val="2597438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are pico and femto cells, 5G microinfrastructure: microcells,  femtocells and picocells">
            <a:extLst>
              <a:ext uri="{FF2B5EF4-FFF2-40B4-BE49-F238E27FC236}">
                <a16:creationId xmlns:a16="http://schemas.microsoft.com/office/drawing/2014/main" id="{EA48A0C4-0F09-0C90-077D-E82EDE179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983" y="298174"/>
            <a:ext cx="10714383" cy="612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544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DBA8-2455-F7DA-0CF2-B6AA46ADF919}"/>
              </a:ext>
            </a:extLst>
          </p:cNvPr>
          <p:cNvSpPr>
            <a:spLocks noGrp="1"/>
          </p:cNvSpPr>
          <p:nvPr>
            <p:ph type="title"/>
          </p:nvPr>
        </p:nvSpPr>
        <p:spPr>
          <a:xfrm>
            <a:off x="280261" y="131762"/>
            <a:ext cx="10515600" cy="549275"/>
          </a:xfrm>
        </p:spPr>
        <p:txBody>
          <a:bodyPr>
            <a:normAutofit fontScale="90000"/>
          </a:bodyPr>
          <a:lstStyle/>
          <a:p>
            <a:r>
              <a:rPr lang="en-US" b="1" dirty="0">
                <a:solidFill>
                  <a:schemeClr val="accent6"/>
                </a:solidFill>
              </a:rPr>
              <a:t>Advantage of using small cells</a:t>
            </a:r>
            <a:endParaRPr lang="en-IN" b="1" dirty="0">
              <a:solidFill>
                <a:schemeClr val="accent6"/>
              </a:solidFill>
            </a:endParaRPr>
          </a:p>
        </p:txBody>
      </p:sp>
      <p:sp>
        <p:nvSpPr>
          <p:cNvPr id="3" name="Content Placeholder 2">
            <a:extLst>
              <a:ext uri="{FF2B5EF4-FFF2-40B4-BE49-F238E27FC236}">
                <a16:creationId xmlns:a16="http://schemas.microsoft.com/office/drawing/2014/main" id="{F94E86D2-B500-0634-DDF3-3A7696A9DAA3}"/>
              </a:ext>
            </a:extLst>
          </p:cNvPr>
          <p:cNvSpPr>
            <a:spLocks noGrp="1"/>
          </p:cNvSpPr>
          <p:nvPr>
            <p:ph idx="1"/>
          </p:nvPr>
        </p:nvSpPr>
        <p:spPr>
          <a:xfrm>
            <a:off x="280261" y="852407"/>
            <a:ext cx="11746424" cy="5610386"/>
          </a:xfrm>
        </p:spPr>
        <p:txBody>
          <a:bodyPr>
            <a:normAutofit fontScale="92500"/>
          </a:bodyPr>
          <a:lstStyle/>
          <a:p>
            <a:pPr algn="just">
              <a:buFont typeface="+mj-lt"/>
              <a:buAutoNum type="arabicPeriod"/>
            </a:pPr>
            <a:r>
              <a:rPr lang="en-US" sz="2600" b="1" i="0" dirty="0">
                <a:solidFill>
                  <a:schemeClr val="accent2"/>
                </a:solidFill>
                <a:effectLst/>
                <a:highlight>
                  <a:srgbClr val="FFFFFF"/>
                </a:highlight>
                <a:latin typeface="Times New Roman" panose="02020603050405020304" pitchFamily="18" charset="0"/>
                <a:cs typeface="Times New Roman" panose="02020603050405020304" pitchFamily="18" charset="0"/>
              </a:rPr>
              <a:t>Higher capacity</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600" b="0" i="0" dirty="0">
                <a:solidFill>
                  <a:srgbClr val="373D3F"/>
                </a:solidFill>
                <a:effectLst/>
                <a:highlight>
                  <a:srgbClr val="FFFFFF"/>
                </a:highlight>
                <a:latin typeface="Times New Roman" panose="02020603050405020304" pitchFamily="18" charset="0"/>
                <a:cs typeface="Times New Roman" panose="02020603050405020304" pitchFamily="18" charset="0"/>
              </a:rPr>
              <a:t>Huge cells allow limited number of users/km2. Small cells can allow more users with the help of SDM, frequency reuse, FDM and frequency hopping.</a:t>
            </a:r>
          </a:p>
          <a:p>
            <a:pPr algn="just">
              <a:buFont typeface="+mj-lt"/>
              <a:buAutoNum type="arabicPeriod"/>
            </a:pPr>
            <a:r>
              <a:rPr lang="en-US" sz="2600" b="1" i="0" dirty="0">
                <a:solidFill>
                  <a:schemeClr val="accent2"/>
                </a:solidFill>
                <a:effectLst/>
                <a:highlight>
                  <a:srgbClr val="FFFFFF"/>
                </a:highlight>
                <a:latin typeface="Times New Roman" panose="02020603050405020304" pitchFamily="18" charset="0"/>
                <a:cs typeface="Times New Roman" panose="02020603050405020304" pitchFamily="18" charset="0"/>
              </a:rPr>
              <a:t>Low power Tx/Rx</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600" b="0" i="0" dirty="0">
                <a:solidFill>
                  <a:srgbClr val="373D3F"/>
                </a:solidFill>
                <a:effectLst/>
                <a:highlight>
                  <a:srgbClr val="FFFFFF"/>
                </a:highlight>
                <a:latin typeface="Times New Roman" panose="02020603050405020304" pitchFamily="18" charset="0"/>
                <a:cs typeface="Times New Roman" panose="02020603050405020304" pitchFamily="18" charset="0"/>
              </a:rPr>
              <a:t>Power is a critical resource for mobile stations. Base stations can easily transmit high power so that the coverage area is increase but it has ill effects on the people surrounding it. Secondly mobile devices cannot do the same. Therefore small cells which requires only low transmit power are useful.</a:t>
            </a:r>
          </a:p>
          <a:p>
            <a:pPr algn="just">
              <a:buFont typeface="+mj-lt"/>
              <a:buAutoNum type="arabicPeriod"/>
            </a:pPr>
            <a:r>
              <a:rPr lang="en-US" sz="26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Reduced Interference</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600" b="0" i="0" dirty="0">
                <a:solidFill>
                  <a:srgbClr val="373D3F"/>
                </a:solidFill>
                <a:effectLst/>
                <a:highlight>
                  <a:srgbClr val="FFFFFF"/>
                </a:highlight>
                <a:latin typeface="Times New Roman" panose="02020603050405020304" pitchFamily="18" charset="0"/>
                <a:cs typeface="Times New Roman" panose="02020603050405020304" pitchFamily="18" charset="0"/>
              </a:rPr>
              <a:t>Small cells means less distance more the distance covered by antenna, more is the interference Small cells covering small distance offer less interference.</a:t>
            </a:r>
          </a:p>
          <a:p>
            <a:pPr algn="just">
              <a:buFont typeface="+mj-lt"/>
              <a:buAutoNum type="arabicPeriod"/>
            </a:pPr>
            <a:r>
              <a:rPr lang="en-US" sz="2600" b="1" i="0" dirty="0">
                <a:solidFill>
                  <a:schemeClr val="accent2"/>
                </a:solidFill>
                <a:effectLst/>
                <a:highlight>
                  <a:srgbClr val="FFFFFF"/>
                </a:highlight>
                <a:latin typeface="Times New Roman" panose="02020603050405020304" pitchFamily="18" charset="0"/>
                <a:cs typeface="Times New Roman" panose="02020603050405020304" pitchFamily="18" charset="0"/>
              </a:rPr>
              <a:t>Robustness</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a:t>
            </a:r>
            <a:r>
              <a:rPr lang="en-US" sz="2600" b="0" i="0" dirty="0">
                <a:solidFill>
                  <a:srgbClr val="373D3F"/>
                </a:solidFill>
                <a:effectLst/>
                <a:highlight>
                  <a:srgbClr val="FFFFFF"/>
                </a:highlight>
                <a:latin typeface="Times New Roman" panose="02020603050405020304" pitchFamily="18" charset="0"/>
                <a:cs typeface="Times New Roman" panose="02020603050405020304" pitchFamily="18" charset="0"/>
              </a:rPr>
              <a:t> If a base station covering large area fails, it influences connection of many people where as if it is divided into small cells, failure of BS of small cell will effect communication within a small area Small cells offer a decentralized system.</a:t>
            </a:r>
          </a:p>
          <a:p>
            <a:pPr algn="just">
              <a:buFont typeface="+mj-lt"/>
              <a:buAutoNum type="arabicPeriod"/>
            </a:pPr>
            <a:r>
              <a:rPr lang="en-US" sz="2600" b="1" i="0" dirty="0">
                <a:solidFill>
                  <a:schemeClr val="accent2"/>
                </a:solidFill>
                <a:effectLst/>
                <a:highlight>
                  <a:srgbClr val="FFFFFF"/>
                </a:highlight>
                <a:latin typeface="Times New Roman" panose="02020603050405020304" pitchFamily="18" charset="0"/>
                <a:cs typeface="Times New Roman" panose="02020603050405020304" pitchFamily="18" charset="0"/>
              </a:rPr>
              <a:t>Umbrella cel</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ls: </a:t>
            </a:r>
            <a:r>
              <a:rPr lang="en-US" sz="2600" b="0" i="0" dirty="0">
                <a:solidFill>
                  <a:srgbClr val="373D3F"/>
                </a:solidFill>
                <a:effectLst/>
                <a:highlight>
                  <a:srgbClr val="FFFFFF"/>
                </a:highlight>
                <a:latin typeface="Times New Roman" panose="02020603050405020304" pitchFamily="18" charset="0"/>
                <a:cs typeface="Times New Roman" panose="02020603050405020304" pitchFamily="18" charset="0"/>
              </a:rPr>
              <a:t>A heavily used road crosses an area when there are lots of micro cell. This would required lots of handovers as people cross the road. This is handled by umbrella cells which controls all these cells</a:t>
            </a:r>
          </a:p>
          <a:p>
            <a:endParaRPr lang="en-IN" dirty="0"/>
          </a:p>
        </p:txBody>
      </p:sp>
    </p:spTree>
    <p:extLst>
      <p:ext uri="{BB962C8B-B14F-4D97-AF65-F5344CB8AC3E}">
        <p14:creationId xmlns:p14="http://schemas.microsoft.com/office/powerpoint/2010/main" val="3739125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0FE2B-C43C-5236-552C-D09E14686F58}"/>
              </a:ext>
            </a:extLst>
          </p:cNvPr>
          <p:cNvSpPr>
            <a:spLocks noGrp="1"/>
          </p:cNvSpPr>
          <p:nvPr>
            <p:ph idx="1"/>
          </p:nvPr>
        </p:nvSpPr>
        <p:spPr>
          <a:xfrm>
            <a:off x="144379" y="322814"/>
            <a:ext cx="11903242" cy="5871410"/>
          </a:xfrm>
        </p:spPr>
        <p:txBody>
          <a:bodyPr/>
          <a:lstStyle/>
          <a:p>
            <a:pPr marL="0" indent="0" algn="just">
              <a:buNone/>
            </a:pPr>
            <a:r>
              <a:rPr lang="en-IN" dirty="0">
                <a:solidFill>
                  <a:schemeClr val="accent2"/>
                </a:solidFill>
              </a:rPr>
              <a:t>Ad-hoc Network</a:t>
            </a:r>
            <a:endParaRPr lang="en-US" dirty="0">
              <a:solidFill>
                <a:schemeClr val="accent2"/>
              </a:solidFill>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type of network is a group of </a:t>
            </a:r>
            <a:r>
              <a:rPr lang="en-US" dirty="0">
                <a:solidFill>
                  <a:schemeClr val="accent2"/>
                </a:solidFill>
                <a:latin typeface="Times New Roman" panose="02020603050405020304" pitchFamily="18" charset="0"/>
                <a:cs typeface="Times New Roman" panose="02020603050405020304" pitchFamily="18" charset="0"/>
              </a:rPr>
              <a:t>independent terminals </a:t>
            </a:r>
            <a:r>
              <a:rPr lang="en-US" dirty="0">
                <a:latin typeface="Times New Roman" panose="02020603050405020304" pitchFamily="18" charset="0"/>
                <a:cs typeface="Times New Roman" panose="02020603050405020304" pitchFamily="18" charset="0"/>
              </a:rPr>
              <a:t>that communicate with each other by forming a radio network. </a:t>
            </a: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links in wireless networks have </a:t>
            </a:r>
            <a:r>
              <a:rPr lang="en-US" dirty="0">
                <a:solidFill>
                  <a:schemeClr val="accent2"/>
                </a:solidFill>
                <a:latin typeface="Times New Roman" panose="02020603050405020304" pitchFamily="18" charset="0"/>
                <a:cs typeface="Times New Roman" panose="02020603050405020304" pitchFamily="18" charset="0"/>
              </a:rPr>
              <a:t>less bandwidth </a:t>
            </a:r>
            <a:r>
              <a:rPr lang="en-US" dirty="0">
                <a:latin typeface="Times New Roman" panose="02020603050405020304" pitchFamily="18" charset="0"/>
                <a:cs typeface="Times New Roman" panose="02020603050405020304" pitchFamily="18" charset="0"/>
              </a:rPr>
              <a:t>as compared to the wired networks. </a:t>
            </a: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 this network, each node is act as a router, and network connection is distributed among nodes.</a:t>
            </a: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 an ad-hoc network, the formation of networks takes place dynamically with the help of a collaboration of random nodes.</a:t>
            </a: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Examples of </a:t>
            </a:r>
            <a:r>
              <a:rPr lang="en-US" dirty="0">
                <a:solidFill>
                  <a:schemeClr val="accent2"/>
                </a:solidFill>
                <a:latin typeface="Times New Roman" panose="02020603050405020304" pitchFamily="18" charset="0"/>
                <a:cs typeface="Times New Roman" panose="02020603050405020304" pitchFamily="18" charset="0"/>
              </a:rPr>
              <a:t>infrastructure-less networks</a:t>
            </a:r>
            <a:r>
              <a:rPr lang="en-US" dirty="0">
                <a:latin typeface="Times New Roman" panose="02020603050405020304" pitchFamily="18" charset="0"/>
                <a:cs typeface="Times New Roman" panose="02020603050405020304" pitchFamily="18" charset="0"/>
              </a:rPr>
              <a:t> are Wireless Sensor Networks (WSN), and Mobile Ad hoc networks (MANETs).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888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8517-7C21-ED5A-63E4-44226C8E9130}"/>
              </a:ext>
            </a:extLst>
          </p:cNvPr>
          <p:cNvSpPr>
            <a:spLocks noGrp="1"/>
          </p:cNvSpPr>
          <p:nvPr>
            <p:ph type="title"/>
          </p:nvPr>
        </p:nvSpPr>
        <p:spPr>
          <a:xfrm>
            <a:off x="295759" y="85267"/>
            <a:ext cx="10515600" cy="595770"/>
          </a:xfrm>
        </p:spPr>
        <p:txBody>
          <a:bodyPr>
            <a:normAutofit fontScale="90000"/>
          </a:bodyPr>
          <a:lstStyle/>
          <a:p>
            <a:r>
              <a:rPr lang="en-US" b="1" dirty="0">
                <a:solidFill>
                  <a:schemeClr val="accent6"/>
                </a:solidFill>
              </a:rPr>
              <a:t>Disadvantages of using small cells</a:t>
            </a:r>
            <a:endParaRPr lang="en-IN" b="1" dirty="0">
              <a:solidFill>
                <a:schemeClr val="accent6"/>
              </a:solidFill>
            </a:endParaRPr>
          </a:p>
        </p:txBody>
      </p:sp>
      <p:sp>
        <p:nvSpPr>
          <p:cNvPr id="3" name="Content Placeholder 2">
            <a:extLst>
              <a:ext uri="{FF2B5EF4-FFF2-40B4-BE49-F238E27FC236}">
                <a16:creationId xmlns:a16="http://schemas.microsoft.com/office/drawing/2014/main" id="{388EF8BF-168E-B691-63F4-DB8E37DA993F}"/>
              </a:ext>
            </a:extLst>
          </p:cNvPr>
          <p:cNvSpPr>
            <a:spLocks noGrp="1"/>
          </p:cNvSpPr>
          <p:nvPr>
            <p:ph idx="1"/>
          </p:nvPr>
        </p:nvSpPr>
        <p:spPr>
          <a:xfrm>
            <a:off x="295759" y="1100380"/>
            <a:ext cx="11730926" cy="4742481"/>
          </a:xfrm>
        </p:spPr>
        <p:txBody>
          <a:bodyPr/>
          <a:lstStyle/>
          <a:p>
            <a:pPr algn="just">
              <a:lnSpc>
                <a:spcPct val="150000"/>
              </a:lnSpc>
              <a:buFont typeface="+mj-lt"/>
              <a:buAutoNum type="arabicPeriod"/>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Large Infrastructure</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373D3F"/>
                </a:solidFill>
                <a:effectLst/>
                <a:highlight>
                  <a:srgbClr val="FFFFFF"/>
                </a:highlight>
                <a:latin typeface="Times New Roman" panose="02020603050405020304" pitchFamily="18" charset="0"/>
                <a:cs typeface="Times New Roman" panose="02020603050405020304" pitchFamily="18" charset="0"/>
              </a:rPr>
              <a:t>Smaller the cells, more the cells more BS are required and a complex infrastructure to connect these base stations are also</a:t>
            </a:r>
          </a:p>
          <a:p>
            <a:pPr algn="just">
              <a:lnSpc>
                <a:spcPct val="150000"/>
              </a:lnSpc>
              <a:buFont typeface="+mj-lt"/>
              <a:buAutoNum type="arabicPeriod"/>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Frequent Handover</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373D3F"/>
                </a:solidFill>
                <a:effectLst/>
                <a:highlight>
                  <a:srgbClr val="FFFFFF"/>
                </a:highlight>
                <a:latin typeface="Times New Roman" panose="02020603050405020304" pitchFamily="18" charset="0"/>
                <a:cs typeface="Times New Roman" panose="02020603050405020304" pitchFamily="18" charset="0"/>
              </a:rPr>
              <a:t>To provide uninterrupted services in form of cells or data, proper handovers are required. The frequent of handover would be more when he cell size is small and speed of movement is also more.</a:t>
            </a:r>
          </a:p>
          <a:p>
            <a:pPr>
              <a:lnSpc>
                <a:spcPct val="150000"/>
              </a:lnSpc>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Frequency Planning</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373D3F"/>
                </a:solidFill>
                <a:effectLst/>
                <a:highlight>
                  <a:srgbClr val="FFFFFF"/>
                </a:highlight>
                <a:latin typeface="Times New Roman" panose="02020603050405020304" pitchFamily="18" charset="0"/>
                <a:cs typeface="Times New Roman" panose="02020603050405020304" pitchFamily="18" charset="0"/>
              </a:rPr>
              <a:t>Smaller the cells, distribution of frequencies have to be done carefully to avoid the interference at the same time keeping in mind scarcity of frequencies.</a:t>
            </a:r>
          </a:p>
          <a:p>
            <a:endParaRPr lang="en-IN" dirty="0"/>
          </a:p>
        </p:txBody>
      </p:sp>
    </p:spTree>
    <p:extLst>
      <p:ext uri="{BB962C8B-B14F-4D97-AF65-F5344CB8AC3E}">
        <p14:creationId xmlns:p14="http://schemas.microsoft.com/office/powerpoint/2010/main" val="3713803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BAB054-F2D3-7502-4349-9743EC30B987}"/>
                  </a:ext>
                </a:extLst>
              </p:cNvPr>
              <p:cNvSpPr>
                <a:spLocks noGrp="1"/>
              </p:cNvSpPr>
              <p:nvPr>
                <p:ph idx="1"/>
              </p:nvPr>
            </p:nvSpPr>
            <p:spPr>
              <a:xfrm>
                <a:off x="314740" y="1253331"/>
                <a:ext cx="4693678" cy="4351338"/>
              </a:xfrm>
            </p:spPr>
            <p:txBody>
              <a:bodyPr>
                <a:normAutofit/>
              </a:bodyPr>
              <a:lstStyle/>
              <a:p>
                <a:pPr algn="just"/>
                <a:r>
                  <a:rPr lang="en-US" sz="2200" dirty="0">
                    <a:latin typeface="Times New Roman" panose="02020603050405020304" pitchFamily="18" charset="0"/>
                    <a:cs typeface="Times New Roman" panose="02020603050405020304" pitchFamily="18" charset="0"/>
                  </a:rPr>
                  <a:t>The number of cells per cluster, N, can only have values which satisfy</a:t>
                </a:r>
              </a:p>
              <a:p>
                <a:pPr marL="0" indent="0" algn="just">
                  <a:buNone/>
                </a:pPr>
                <a14:m>
                  <m:oMathPara xmlns:m="http://schemas.openxmlformats.org/officeDocument/2006/math">
                    <m:oMathParaPr>
                      <m:jc m:val="centerGroup"/>
                    </m:oMathParaPr>
                    <m:oMath xmlns:m="http://schemas.openxmlformats.org/officeDocument/2006/math">
                      <m:r>
                        <a:rPr lang="en-IN" sz="2200" b="0" i="1" smtClean="0">
                          <a:latin typeface="Cambria Math" panose="02040503050406030204" pitchFamily="18" charset="0"/>
                          <a:cs typeface="Times New Roman" panose="02020603050405020304" pitchFamily="18" charset="0"/>
                        </a:rPr>
                        <m:t>𝑁</m:t>
                      </m:r>
                      <m:r>
                        <a:rPr lang="en-IN" sz="2200" b="0" i="1" smtClean="0">
                          <a:latin typeface="Cambria Math" panose="02040503050406030204" pitchFamily="18" charset="0"/>
                          <a:cs typeface="Times New Roman" panose="02020603050405020304" pitchFamily="18" charset="0"/>
                        </a:rPr>
                        <m:t>=</m:t>
                      </m:r>
                      <m:sSup>
                        <m:sSupPr>
                          <m:ctrlPr>
                            <a:rPr lang="en-IN" sz="2200" b="0" i="1" smtClean="0">
                              <a:latin typeface="Cambria Math" panose="02040503050406030204" pitchFamily="18" charset="0"/>
                              <a:cs typeface="Times New Roman" panose="02020603050405020304" pitchFamily="18" charset="0"/>
                            </a:rPr>
                          </m:ctrlPr>
                        </m:sSupPr>
                        <m:e>
                          <m:r>
                            <a:rPr lang="en-IN" sz="2200" b="0" i="1" smtClean="0">
                              <a:latin typeface="Cambria Math" panose="02040503050406030204" pitchFamily="18" charset="0"/>
                              <a:cs typeface="Times New Roman" panose="02020603050405020304" pitchFamily="18" charset="0"/>
                            </a:rPr>
                            <m:t>𝑖</m:t>
                          </m:r>
                        </m:e>
                        <m:sup>
                          <m:r>
                            <a:rPr lang="en-IN" sz="2200" b="0" i="1" smtClean="0">
                              <a:latin typeface="Cambria Math" panose="02040503050406030204" pitchFamily="18" charset="0"/>
                              <a:cs typeface="Times New Roman" panose="02020603050405020304" pitchFamily="18" charset="0"/>
                            </a:rPr>
                            <m:t>2</m:t>
                          </m:r>
                        </m:sup>
                      </m:sSup>
                      <m:r>
                        <a:rPr lang="en-IN" sz="2200" b="0" i="1" smtClean="0">
                          <a:latin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cs typeface="Times New Roman" panose="02020603050405020304" pitchFamily="18" charset="0"/>
                        </a:rPr>
                        <m:t>𝑖𝑗</m:t>
                      </m:r>
                      <m:r>
                        <a:rPr lang="en-IN" sz="2200" b="0" i="1" smtClean="0">
                          <a:latin typeface="Cambria Math" panose="02040503050406030204" pitchFamily="18" charset="0"/>
                          <a:cs typeface="Times New Roman" panose="02020603050405020304" pitchFamily="18" charset="0"/>
                        </a:rPr>
                        <m:t>+</m:t>
                      </m:r>
                      <m:sSup>
                        <m:sSupPr>
                          <m:ctrlPr>
                            <a:rPr lang="en-IN" sz="2200" b="0" i="1" smtClean="0">
                              <a:latin typeface="Cambria Math" panose="02040503050406030204" pitchFamily="18" charset="0"/>
                              <a:cs typeface="Times New Roman" panose="02020603050405020304" pitchFamily="18" charset="0"/>
                            </a:rPr>
                          </m:ctrlPr>
                        </m:sSupPr>
                        <m:e>
                          <m:r>
                            <a:rPr lang="en-IN" sz="2200" b="0" i="1" smtClean="0">
                              <a:latin typeface="Cambria Math" panose="02040503050406030204" pitchFamily="18" charset="0"/>
                              <a:cs typeface="Times New Roman" panose="02020603050405020304" pitchFamily="18" charset="0"/>
                            </a:rPr>
                            <m:t>𝑗</m:t>
                          </m:r>
                        </m:e>
                        <m:sup>
                          <m:r>
                            <a:rPr lang="en-IN" sz="2200" b="0" i="1" smtClean="0">
                              <a:latin typeface="Cambria Math" panose="02040503050406030204" pitchFamily="18" charset="0"/>
                              <a:cs typeface="Times New Roman" panose="02020603050405020304" pitchFamily="18" charset="0"/>
                            </a:rPr>
                            <m:t>2</m:t>
                          </m:r>
                        </m:sup>
                      </m:sSup>
                    </m:oMath>
                  </m:oMathPara>
                </a14:m>
                <a:endParaRPr lang="en-IN"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Co-channel neighbors of a particular cell, ex,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=3 and j=2.</a:t>
                </a:r>
                <a:endParaRPr lang="en-IN" sz="22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9BAB054-F2D3-7502-4349-9743EC30B987}"/>
                  </a:ext>
                </a:extLst>
              </p:cNvPr>
              <p:cNvSpPr>
                <a:spLocks noGrp="1" noRot="1" noChangeAspect="1" noMove="1" noResize="1" noEditPoints="1" noAdjustHandles="1" noChangeArrowheads="1" noChangeShapeType="1" noTextEdit="1"/>
              </p:cNvSpPr>
              <p:nvPr>
                <p:ph idx="1"/>
              </p:nvPr>
            </p:nvSpPr>
            <p:spPr>
              <a:xfrm>
                <a:off x="314740" y="1253331"/>
                <a:ext cx="4693678" cy="4351338"/>
              </a:xfrm>
              <a:blipFill>
                <a:blip r:embed="rId2"/>
                <a:stretch>
                  <a:fillRect l="-1688" t="-1683" r="-168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6BA03D81-11B8-8A35-E2F7-EF19DFB37731}"/>
              </a:ext>
            </a:extLst>
          </p:cNvPr>
          <p:cNvPicPr>
            <a:picLocks noChangeAspect="1"/>
          </p:cNvPicPr>
          <p:nvPr/>
        </p:nvPicPr>
        <p:blipFill>
          <a:blip r:embed="rId3"/>
          <a:stretch>
            <a:fillRect/>
          </a:stretch>
        </p:blipFill>
        <p:spPr>
          <a:xfrm>
            <a:off x="5299364" y="540327"/>
            <a:ext cx="6577896" cy="5835419"/>
          </a:xfrm>
          <a:prstGeom prst="rect">
            <a:avLst/>
          </a:prstGeom>
        </p:spPr>
      </p:pic>
    </p:spTree>
    <p:extLst>
      <p:ext uri="{BB962C8B-B14F-4D97-AF65-F5344CB8AC3E}">
        <p14:creationId xmlns:p14="http://schemas.microsoft.com/office/powerpoint/2010/main" val="3683053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C35F4-FF10-BB78-493A-70D44BDEDC42}"/>
              </a:ext>
            </a:extLst>
          </p:cNvPr>
          <p:cNvSpPr>
            <a:spLocks noGrp="1"/>
          </p:cNvSpPr>
          <p:nvPr>
            <p:ph type="title"/>
          </p:nvPr>
        </p:nvSpPr>
        <p:spPr>
          <a:xfrm>
            <a:off x="172279" y="86831"/>
            <a:ext cx="10515600" cy="489640"/>
          </a:xfrm>
        </p:spPr>
        <p:txBody>
          <a:bodyPr>
            <a:normAutofit fontScale="90000"/>
          </a:bodyPr>
          <a:lstStyle/>
          <a:p>
            <a:r>
              <a:rPr lang="en-IN" b="1" dirty="0">
                <a:solidFill>
                  <a:schemeClr val="accent2"/>
                </a:solidFill>
              </a:rPr>
              <a:t>Channel Assignment Strategies</a:t>
            </a:r>
          </a:p>
        </p:txBody>
      </p:sp>
      <p:sp>
        <p:nvSpPr>
          <p:cNvPr id="3" name="Content Placeholder 2">
            <a:extLst>
              <a:ext uri="{FF2B5EF4-FFF2-40B4-BE49-F238E27FC236}">
                <a16:creationId xmlns:a16="http://schemas.microsoft.com/office/drawing/2014/main" id="{52D84FFF-54F5-48F7-48AC-A028D65C9F71}"/>
              </a:ext>
            </a:extLst>
          </p:cNvPr>
          <p:cNvSpPr>
            <a:spLocks noGrp="1"/>
          </p:cNvSpPr>
          <p:nvPr>
            <p:ph idx="1"/>
          </p:nvPr>
        </p:nvSpPr>
        <p:spPr>
          <a:xfrm>
            <a:off x="172279" y="993912"/>
            <a:ext cx="11864007" cy="5585791"/>
          </a:xfrm>
        </p:spPr>
        <p:txBody>
          <a:bodyPr>
            <a:normAutofit fontScale="92500" lnSpcReduction="10000"/>
          </a:bodyPr>
          <a:lstStyle/>
          <a:p>
            <a:pPr algn="just">
              <a:lnSpc>
                <a:spcPct val="150000"/>
              </a:lnSpc>
            </a:pPr>
            <a:r>
              <a:rPr lang="en-US" sz="2300" dirty="0">
                <a:latin typeface="Times New Roman" panose="02020603050405020304" pitchFamily="18" charset="0"/>
                <a:cs typeface="Times New Roman" panose="02020603050405020304" pitchFamily="18" charset="0"/>
              </a:rPr>
              <a:t>Channel Assignment strategies means to allocate the available channels to the cells in a cellular system whenever a user wants to make a call request then by using channel assignment strategies their requests are fulfilled. </a:t>
            </a:r>
            <a:r>
              <a:rPr lang="en-US" sz="2300" dirty="0">
                <a:solidFill>
                  <a:schemeClr val="accent2"/>
                </a:solidFill>
                <a:latin typeface="Times New Roman" panose="02020603050405020304" pitchFamily="18" charset="0"/>
                <a:cs typeface="Times New Roman" panose="02020603050405020304" pitchFamily="18" charset="0"/>
              </a:rPr>
              <a:t>Channel Assignment Strategies </a:t>
            </a:r>
            <a:r>
              <a:rPr lang="en-US" sz="2300" dirty="0">
                <a:latin typeface="Times New Roman" panose="02020603050405020304" pitchFamily="18" charset="0"/>
                <a:cs typeface="Times New Roman" panose="02020603050405020304" pitchFamily="18" charset="0"/>
              </a:rPr>
              <a:t>are designed in such a way that there is efficient use of </a:t>
            </a:r>
            <a:r>
              <a:rPr lang="en-US" sz="2300" dirty="0">
                <a:solidFill>
                  <a:schemeClr val="accent6"/>
                </a:solidFill>
                <a:latin typeface="Times New Roman" panose="02020603050405020304" pitchFamily="18" charset="0"/>
                <a:cs typeface="Times New Roman" panose="02020603050405020304" pitchFamily="18" charset="0"/>
              </a:rPr>
              <a:t>frequencies</a:t>
            </a:r>
            <a:r>
              <a:rPr lang="en-US" sz="2300" dirty="0">
                <a:latin typeface="Times New Roman" panose="02020603050405020304" pitchFamily="18" charset="0"/>
                <a:cs typeface="Times New Roman" panose="02020603050405020304" pitchFamily="18" charset="0"/>
              </a:rPr>
              <a:t>, </a:t>
            </a:r>
            <a:r>
              <a:rPr lang="en-US" sz="2300" dirty="0">
                <a:solidFill>
                  <a:schemeClr val="accent6"/>
                </a:solidFill>
                <a:latin typeface="Times New Roman" panose="02020603050405020304" pitchFamily="18" charset="0"/>
                <a:cs typeface="Times New Roman" panose="02020603050405020304" pitchFamily="18" charset="0"/>
              </a:rPr>
              <a:t>time slots </a:t>
            </a:r>
            <a:r>
              <a:rPr lang="en-US" sz="2300" dirty="0">
                <a:latin typeface="Times New Roman" panose="02020603050405020304" pitchFamily="18" charset="0"/>
                <a:cs typeface="Times New Roman" panose="02020603050405020304" pitchFamily="18" charset="0"/>
              </a:rPr>
              <a:t>and </a:t>
            </a:r>
            <a:r>
              <a:rPr lang="en-US" sz="2300" dirty="0">
                <a:solidFill>
                  <a:schemeClr val="accent6"/>
                </a:solidFill>
                <a:latin typeface="Times New Roman" panose="02020603050405020304" pitchFamily="18" charset="0"/>
                <a:cs typeface="Times New Roman" panose="02020603050405020304" pitchFamily="18" charset="0"/>
              </a:rPr>
              <a:t>bandwidth</a:t>
            </a:r>
            <a:r>
              <a:rPr lang="en-US" sz="2300" dirty="0">
                <a:latin typeface="Times New Roman" panose="02020603050405020304" pitchFamily="18" charset="0"/>
                <a:cs typeface="Times New Roman" panose="02020603050405020304" pitchFamily="18" charset="0"/>
              </a:rPr>
              <a:t>.</a:t>
            </a:r>
          </a:p>
          <a:p>
            <a:pPr marL="0" indent="0" algn="just">
              <a:lnSpc>
                <a:spcPct val="150000"/>
              </a:lnSpc>
              <a:buNone/>
            </a:pPr>
            <a:r>
              <a:rPr lang="en-US" sz="2300" dirty="0">
                <a:latin typeface="Times New Roman" panose="02020603050405020304" pitchFamily="18" charset="0"/>
                <a:cs typeface="Times New Roman" panose="02020603050405020304" pitchFamily="18" charset="0"/>
              </a:rPr>
              <a:t>There are three types of </a:t>
            </a:r>
            <a:r>
              <a:rPr lang="en-US" sz="2300" dirty="0">
                <a:solidFill>
                  <a:schemeClr val="accent2"/>
                </a:solidFill>
                <a:latin typeface="Times New Roman" panose="02020603050405020304" pitchFamily="18" charset="0"/>
                <a:cs typeface="Times New Roman" panose="02020603050405020304" pitchFamily="18" charset="0"/>
              </a:rPr>
              <a:t>Channel Assignment Strategies </a:t>
            </a:r>
            <a:r>
              <a:rPr lang="en-US" sz="2300" dirty="0">
                <a:latin typeface="Times New Roman" panose="02020603050405020304" pitchFamily="18" charset="0"/>
                <a:cs typeface="Times New Roman" panose="02020603050405020304" pitchFamily="18" charset="0"/>
              </a:rPr>
              <a:t>they are: </a:t>
            </a:r>
            <a:r>
              <a:rPr lang="en-US" sz="2300" dirty="0">
                <a:solidFill>
                  <a:schemeClr val="accent2"/>
                </a:solidFill>
                <a:latin typeface="Times New Roman" panose="02020603050405020304" pitchFamily="18" charset="0"/>
                <a:cs typeface="Times New Roman" panose="02020603050405020304" pitchFamily="18" charset="0"/>
              </a:rPr>
              <a:t>Fixed, Dynamic</a:t>
            </a:r>
            <a:r>
              <a:rPr lang="en-US" sz="2300" dirty="0">
                <a:latin typeface="Times New Roman" panose="02020603050405020304" pitchFamily="18" charset="0"/>
                <a:cs typeface="Times New Roman" panose="02020603050405020304" pitchFamily="18" charset="0"/>
              </a:rPr>
              <a:t>, and </a:t>
            </a:r>
            <a:r>
              <a:rPr lang="en-US" sz="2300" dirty="0">
                <a:solidFill>
                  <a:schemeClr val="accent2"/>
                </a:solidFill>
                <a:latin typeface="Times New Roman" panose="02020603050405020304" pitchFamily="18" charset="0"/>
                <a:cs typeface="Times New Roman" panose="02020603050405020304" pitchFamily="18" charset="0"/>
              </a:rPr>
              <a:t>Hybrid </a:t>
            </a:r>
            <a:r>
              <a:rPr lang="en-US" sz="2300" dirty="0">
                <a:latin typeface="Times New Roman" panose="02020603050405020304" pitchFamily="18" charset="0"/>
                <a:cs typeface="Times New Roman" panose="02020603050405020304" pitchFamily="18" charset="0"/>
              </a:rPr>
              <a:t>Channel Assignment.</a:t>
            </a:r>
          </a:p>
          <a:p>
            <a:pPr algn="just">
              <a:lnSpc>
                <a:spcPct val="150000"/>
              </a:lnSpc>
            </a:pPr>
            <a:r>
              <a:rPr lang="en-US" sz="2300" dirty="0">
                <a:solidFill>
                  <a:schemeClr val="accent2"/>
                </a:solidFill>
                <a:latin typeface="Times New Roman" panose="02020603050405020304" pitchFamily="18" charset="0"/>
                <a:cs typeface="Times New Roman" panose="02020603050405020304" pitchFamily="18" charset="0"/>
              </a:rPr>
              <a:t>Fixed Channel Assignment (FCA):</a:t>
            </a:r>
            <a:r>
              <a:rPr lang="en-US" sz="2300" dirty="0">
                <a:latin typeface="Times New Roman" panose="02020603050405020304" pitchFamily="18" charset="0"/>
                <a:cs typeface="Times New Roman" panose="02020603050405020304" pitchFamily="18" charset="0"/>
              </a:rPr>
              <a:t> It is a strategy in which fixed number of channels or </a:t>
            </a:r>
            <a:r>
              <a:rPr lang="en-US" sz="2300" dirty="0">
                <a:solidFill>
                  <a:schemeClr val="accent2"/>
                </a:solidFill>
                <a:latin typeface="Times New Roman" panose="02020603050405020304" pitchFamily="18" charset="0"/>
                <a:cs typeface="Times New Roman" panose="02020603050405020304" pitchFamily="18" charset="0"/>
              </a:rPr>
              <a:t>voice channels </a:t>
            </a:r>
            <a:r>
              <a:rPr lang="en-US" sz="2300" dirty="0">
                <a:latin typeface="Times New Roman" panose="02020603050405020304" pitchFamily="18" charset="0"/>
                <a:cs typeface="Times New Roman" panose="02020603050405020304" pitchFamily="18" charset="0"/>
              </a:rPr>
              <a:t>are allocated to the cells. Once the channels are allocated to the specific cells then they cannot be </a:t>
            </a:r>
            <a:r>
              <a:rPr lang="en-US" sz="2300" dirty="0">
                <a:solidFill>
                  <a:schemeClr val="accent2"/>
                </a:solidFill>
                <a:latin typeface="Times New Roman" panose="02020603050405020304" pitchFamily="18" charset="0"/>
                <a:cs typeface="Times New Roman" panose="02020603050405020304" pitchFamily="18" charset="0"/>
              </a:rPr>
              <a:t>changed</a:t>
            </a:r>
            <a:r>
              <a:rPr lang="en-US" sz="2300" dirty="0">
                <a:latin typeface="Times New Roman" panose="02020603050405020304" pitchFamily="18" charset="0"/>
                <a:cs typeface="Times New Roman" panose="02020603050405020304" pitchFamily="18" charset="0"/>
              </a:rPr>
              <a:t>. Fixed channel assignment are very simple and requires least amount of </a:t>
            </a:r>
            <a:r>
              <a:rPr lang="en-US" sz="2300" dirty="0">
                <a:solidFill>
                  <a:schemeClr val="accent2"/>
                </a:solidFill>
                <a:latin typeface="Times New Roman" panose="02020603050405020304" pitchFamily="18" charset="0"/>
                <a:cs typeface="Times New Roman" panose="02020603050405020304" pitchFamily="18" charset="0"/>
              </a:rPr>
              <a:t>processing</a:t>
            </a:r>
            <a:r>
              <a:rPr lang="en-US" sz="2300" dirty="0">
                <a:latin typeface="Times New Roman" panose="02020603050405020304" pitchFamily="18" charset="0"/>
                <a:cs typeface="Times New Roman" panose="02020603050405020304" pitchFamily="18" charset="0"/>
              </a:rPr>
              <a:t>. Cells in this strategy are allowed to borrow channels from adjacent cells if their channels are fully occupied while adjacent cells have </a:t>
            </a:r>
            <a:r>
              <a:rPr lang="en-US" sz="2300" dirty="0">
                <a:solidFill>
                  <a:schemeClr val="accent2"/>
                </a:solidFill>
                <a:latin typeface="Times New Roman" panose="02020603050405020304" pitchFamily="18" charset="0"/>
                <a:cs typeface="Times New Roman" panose="02020603050405020304" pitchFamily="18" charset="0"/>
              </a:rPr>
              <a:t>free channels</a:t>
            </a:r>
            <a:r>
              <a:rPr lang="en-US" sz="2300" dirty="0">
                <a:latin typeface="Times New Roman" panose="02020603050405020304" pitchFamily="18" charset="0"/>
                <a:cs typeface="Times New Roman" panose="02020603050405020304" pitchFamily="18" charset="0"/>
              </a:rPr>
              <a:t>. No </a:t>
            </a:r>
            <a:r>
              <a:rPr lang="en-US" sz="2300" dirty="0">
                <a:solidFill>
                  <a:schemeClr val="accent2"/>
                </a:solidFill>
                <a:latin typeface="Times New Roman" panose="02020603050405020304" pitchFamily="18" charset="0"/>
                <a:cs typeface="Times New Roman" panose="02020603050405020304" pitchFamily="18" charset="0"/>
              </a:rPr>
              <a:t>interference </a:t>
            </a:r>
            <a:r>
              <a:rPr lang="en-US" sz="2300" dirty="0">
                <a:latin typeface="Times New Roman" panose="02020603050405020304" pitchFamily="18" charset="0"/>
                <a:cs typeface="Times New Roman" panose="02020603050405020304" pitchFamily="18" charset="0"/>
              </a:rPr>
              <a:t>occurs by moving the channel from one cell to another.</a:t>
            </a:r>
          </a:p>
          <a:p>
            <a:pPr algn="just"/>
            <a:endParaRPr lang="en-IN" sz="2400" dirty="0"/>
          </a:p>
        </p:txBody>
      </p:sp>
    </p:spTree>
    <p:extLst>
      <p:ext uri="{BB962C8B-B14F-4D97-AF65-F5344CB8AC3E}">
        <p14:creationId xmlns:p14="http://schemas.microsoft.com/office/powerpoint/2010/main" val="636510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FC9667-954B-F9ED-E220-20B4FE798F81}"/>
              </a:ext>
            </a:extLst>
          </p:cNvPr>
          <p:cNvSpPr>
            <a:spLocks noGrp="1"/>
          </p:cNvSpPr>
          <p:nvPr>
            <p:ph idx="1"/>
          </p:nvPr>
        </p:nvSpPr>
        <p:spPr>
          <a:xfrm>
            <a:off x="129209" y="238539"/>
            <a:ext cx="11917017" cy="6361044"/>
          </a:xfrm>
        </p:spPr>
        <p:txBody>
          <a:bodyPr>
            <a:normAutofit/>
          </a:bodyPr>
          <a:lstStyle/>
          <a:p>
            <a:pPr algn="just">
              <a:lnSpc>
                <a:spcPct val="150000"/>
              </a:lnSpc>
            </a:pPr>
            <a:r>
              <a:rPr lang="en-US" sz="2100" dirty="0">
                <a:solidFill>
                  <a:schemeClr val="accent2"/>
                </a:solidFill>
                <a:latin typeface="Times New Roman" panose="02020603050405020304" pitchFamily="18" charset="0"/>
                <a:cs typeface="Times New Roman" panose="02020603050405020304" pitchFamily="18" charset="0"/>
              </a:rPr>
              <a:t>Dynamic Channel Assignment (DCA): </a:t>
            </a:r>
            <a:r>
              <a:rPr lang="en-US" sz="2100" dirty="0">
                <a:latin typeface="Times New Roman" panose="02020603050405020304" pitchFamily="18" charset="0"/>
                <a:cs typeface="Times New Roman" panose="02020603050405020304" pitchFamily="18" charset="0"/>
              </a:rPr>
              <a:t>Dynamic Channel Assignment is a strategy in which channels are not </a:t>
            </a:r>
            <a:r>
              <a:rPr lang="en-US" sz="2100" dirty="0">
                <a:solidFill>
                  <a:schemeClr val="accent2"/>
                </a:solidFill>
                <a:latin typeface="Times New Roman" panose="02020603050405020304" pitchFamily="18" charset="0"/>
                <a:cs typeface="Times New Roman" panose="02020603050405020304" pitchFamily="18" charset="0"/>
              </a:rPr>
              <a:t>permanently allocated </a:t>
            </a:r>
            <a:r>
              <a:rPr lang="en-US" sz="2100" dirty="0">
                <a:latin typeface="Times New Roman" panose="02020603050405020304" pitchFamily="18" charset="0"/>
                <a:cs typeface="Times New Roman" panose="02020603050405020304" pitchFamily="18" charset="0"/>
              </a:rPr>
              <a:t>to the cells. When a User makes a call request then </a:t>
            </a:r>
            <a:r>
              <a:rPr lang="en-US" sz="2100" dirty="0">
                <a:solidFill>
                  <a:schemeClr val="accent2"/>
                </a:solidFill>
                <a:latin typeface="Times New Roman" panose="02020603050405020304" pitchFamily="18" charset="0"/>
                <a:cs typeface="Times New Roman" panose="02020603050405020304" pitchFamily="18" charset="0"/>
              </a:rPr>
              <a:t>Base Station </a:t>
            </a:r>
            <a:r>
              <a:rPr lang="en-US" sz="2100" dirty="0">
                <a:latin typeface="Times New Roman" panose="02020603050405020304" pitchFamily="18" charset="0"/>
                <a:cs typeface="Times New Roman" panose="02020603050405020304" pitchFamily="18" charset="0"/>
              </a:rPr>
              <a:t>send that request to the MSC (Mobile Station Center) for the allocation of channels or </a:t>
            </a:r>
            <a:r>
              <a:rPr lang="en-US" sz="2100" dirty="0">
                <a:solidFill>
                  <a:schemeClr val="accent2"/>
                </a:solidFill>
                <a:latin typeface="Times New Roman" panose="02020603050405020304" pitchFamily="18" charset="0"/>
                <a:cs typeface="Times New Roman" panose="02020603050405020304" pitchFamily="18" charset="0"/>
              </a:rPr>
              <a:t>voice channels</a:t>
            </a:r>
            <a:r>
              <a:rPr lang="en-US" sz="2100" dirty="0">
                <a:latin typeface="Times New Roman" panose="02020603050405020304" pitchFamily="18" charset="0"/>
                <a:cs typeface="Times New Roman" panose="02020603050405020304" pitchFamily="18" charset="0"/>
              </a:rPr>
              <a:t>. Each time a call request is made, serving BS requests a channel from the MSC. MSC assigns a channel only if it is not used and if it will not cause </a:t>
            </a:r>
            <a:r>
              <a:rPr lang="en-US" sz="2100" dirty="0">
                <a:solidFill>
                  <a:schemeClr val="accent2"/>
                </a:solidFill>
                <a:latin typeface="Times New Roman" panose="02020603050405020304" pitchFamily="18" charset="0"/>
                <a:cs typeface="Times New Roman" panose="02020603050405020304" pitchFamily="18" charset="0"/>
              </a:rPr>
              <a:t>co‐channel interference </a:t>
            </a:r>
            <a:r>
              <a:rPr lang="en-US" sz="2100" dirty="0">
                <a:latin typeface="Times New Roman" panose="02020603050405020304" pitchFamily="18" charset="0"/>
                <a:cs typeface="Times New Roman" panose="02020603050405020304" pitchFamily="18" charset="0"/>
              </a:rPr>
              <a:t>with any cell in range. In this MSC has to collect real time data on </a:t>
            </a:r>
            <a:r>
              <a:rPr lang="en-US" sz="2100" dirty="0">
                <a:solidFill>
                  <a:schemeClr val="accent2"/>
                </a:solidFill>
                <a:latin typeface="Times New Roman" panose="02020603050405020304" pitchFamily="18" charset="0"/>
                <a:cs typeface="Times New Roman" panose="02020603050405020304" pitchFamily="18" charset="0"/>
              </a:rPr>
              <a:t>channel occupancy</a:t>
            </a:r>
            <a:r>
              <a:rPr lang="en-US" sz="2100" dirty="0">
                <a:latin typeface="Times New Roman" panose="02020603050405020304" pitchFamily="18" charset="0"/>
                <a:cs typeface="Times New Roman" panose="02020603050405020304" pitchFamily="18" charset="0"/>
              </a:rPr>
              <a:t>, traffic distribution, radio signal strength indication of all channels on continuous basis, thus increasing the </a:t>
            </a:r>
            <a:r>
              <a:rPr lang="en-US" sz="2100" dirty="0">
                <a:solidFill>
                  <a:schemeClr val="accent2"/>
                </a:solidFill>
                <a:latin typeface="Times New Roman" panose="02020603050405020304" pitchFamily="18" charset="0"/>
                <a:cs typeface="Times New Roman" panose="02020603050405020304" pitchFamily="18" charset="0"/>
              </a:rPr>
              <a:t>computational load </a:t>
            </a:r>
            <a:r>
              <a:rPr lang="en-US" sz="2100" dirty="0">
                <a:latin typeface="Times New Roman" panose="02020603050405020304" pitchFamily="18" charset="0"/>
                <a:cs typeface="Times New Roman" panose="02020603050405020304" pitchFamily="18" charset="0"/>
              </a:rPr>
              <a:t>on MSC.</a:t>
            </a:r>
          </a:p>
          <a:p>
            <a:pPr algn="just">
              <a:lnSpc>
                <a:spcPct val="150000"/>
              </a:lnSpc>
            </a:pPr>
            <a:r>
              <a:rPr lang="en-US" sz="2100" dirty="0">
                <a:solidFill>
                  <a:schemeClr val="accent2"/>
                </a:solidFill>
                <a:latin typeface="Times New Roman" panose="02020603050405020304" pitchFamily="18" charset="0"/>
                <a:cs typeface="Times New Roman" panose="02020603050405020304" pitchFamily="18" charset="0"/>
              </a:rPr>
              <a:t>Hybrid Channel Assignment (HCA): </a:t>
            </a:r>
            <a:r>
              <a:rPr lang="en-US" sz="2100" dirty="0">
                <a:latin typeface="Times New Roman" panose="02020603050405020304" pitchFamily="18" charset="0"/>
                <a:cs typeface="Times New Roman" panose="02020603050405020304" pitchFamily="18" charset="0"/>
              </a:rPr>
              <a:t>Hybrid Channel Allocation is a combination of both Fixed Channel Allocation (FCA) and Dynamic Channel Allocation (DCA). In this total number of channels or voice channels are divided into fixed and dynamic sets. If a user make a call then first fixed set of channels are utilized but if all the fixed sets are busy then dynamic sets are used. The main purpose of HCA is to work efficiently under heavy traffic</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502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9456D-695B-491F-FA83-84433CC094A3}"/>
              </a:ext>
            </a:extLst>
          </p:cNvPr>
          <p:cNvSpPr>
            <a:spLocks noGrp="1"/>
          </p:cNvSpPr>
          <p:nvPr>
            <p:ph type="title"/>
          </p:nvPr>
        </p:nvSpPr>
        <p:spPr>
          <a:xfrm>
            <a:off x="127552" y="148026"/>
            <a:ext cx="10515600" cy="449884"/>
          </a:xfrm>
        </p:spPr>
        <p:txBody>
          <a:bodyPr>
            <a:normAutofit fontScale="90000"/>
          </a:bodyPr>
          <a:lstStyle/>
          <a:p>
            <a:r>
              <a:rPr lang="en-IN" b="1" dirty="0">
                <a:solidFill>
                  <a:schemeClr val="accent2"/>
                </a:solidFill>
              </a:rPr>
              <a:t>Handoff Strategies</a:t>
            </a:r>
          </a:p>
        </p:txBody>
      </p:sp>
      <p:sp>
        <p:nvSpPr>
          <p:cNvPr id="3" name="Content Placeholder 2">
            <a:extLst>
              <a:ext uri="{FF2B5EF4-FFF2-40B4-BE49-F238E27FC236}">
                <a16:creationId xmlns:a16="http://schemas.microsoft.com/office/drawing/2014/main" id="{60CF517A-3EF0-450D-E3F2-D218E0885177}"/>
              </a:ext>
            </a:extLst>
          </p:cNvPr>
          <p:cNvSpPr>
            <a:spLocks noGrp="1"/>
          </p:cNvSpPr>
          <p:nvPr>
            <p:ph idx="1"/>
          </p:nvPr>
        </p:nvSpPr>
        <p:spPr>
          <a:xfrm>
            <a:off x="241851" y="1253330"/>
            <a:ext cx="11794435" cy="5189033"/>
          </a:xfrm>
        </p:spPr>
        <p:txBody>
          <a:bodyPr/>
          <a:lstStyle/>
          <a:p>
            <a:pPr algn="just">
              <a:lnSpc>
                <a:spcPct val="150000"/>
              </a:lnSpc>
            </a:pPr>
            <a:r>
              <a:rPr lang="en-US" sz="2200" i="0" dirty="0">
                <a:solidFill>
                  <a:schemeClr val="accent2"/>
                </a:solidFill>
                <a:effectLst/>
                <a:highlight>
                  <a:srgbClr val="FFFFFF"/>
                </a:highlight>
                <a:latin typeface="Times New Roman" panose="02020603050405020304" pitchFamily="18" charset="0"/>
                <a:cs typeface="Times New Roman" panose="02020603050405020304" pitchFamily="18" charset="0"/>
              </a:rPr>
              <a:t>Handoff</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is the technique which enables a call to proceed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uninterrupted</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when the user moves from one cell to another.</a:t>
            </a:r>
          </a:p>
          <a:p>
            <a:pPr algn="just">
              <a:lnSpc>
                <a:spcPct val="150000"/>
              </a:lnSpc>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There are two basic types of Handoffs.</a:t>
            </a:r>
          </a:p>
          <a:p>
            <a:pPr lvl="1" algn="just">
              <a:lnSpc>
                <a:spcPct val="150000"/>
              </a:lnSpc>
            </a:pPr>
            <a:r>
              <a:rPr lang="en-US" sz="1800" b="0" i="0" dirty="0">
                <a:solidFill>
                  <a:srgbClr val="333333"/>
                </a:solidFill>
                <a:effectLst/>
                <a:highlight>
                  <a:srgbClr val="FFFFFF"/>
                </a:highlight>
                <a:latin typeface="Times New Roman" panose="02020603050405020304" pitchFamily="18" charset="0"/>
                <a:cs typeface="Times New Roman" panose="02020603050405020304" pitchFamily="18" charset="0"/>
              </a:rPr>
              <a:t>1) Hard Handoff</a:t>
            </a:r>
          </a:p>
          <a:p>
            <a:pPr lvl="1" algn="just">
              <a:lnSpc>
                <a:spcPct val="150000"/>
              </a:lnSpc>
            </a:pPr>
            <a:r>
              <a:rPr lang="en-US" sz="1800" b="0" i="0" dirty="0">
                <a:solidFill>
                  <a:srgbClr val="333333"/>
                </a:solidFill>
                <a:effectLst/>
                <a:highlight>
                  <a:srgbClr val="FFFFFF"/>
                </a:highlight>
                <a:latin typeface="Times New Roman" panose="02020603050405020304" pitchFamily="18" charset="0"/>
                <a:cs typeface="Times New Roman" panose="02020603050405020304" pitchFamily="18" charset="0"/>
              </a:rPr>
              <a:t>2) Soft Handoff</a:t>
            </a:r>
          </a:p>
          <a:p>
            <a:pPr algn="just">
              <a:lnSpc>
                <a:spcPct val="150000"/>
              </a:lnSpc>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Handoff process involves 3 main stages a.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Handoff Initiation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b.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Establishing a new connection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c.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Data transfer to new handoffs</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321675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61CB3A-A1B6-0454-39AE-B9D99A3B6515}"/>
              </a:ext>
            </a:extLst>
          </p:cNvPr>
          <p:cNvSpPr>
            <a:spLocks noGrp="1"/>
          </p:cNvSpPr>
          <p:nvPr>
            <p:ph idx="1"/>
          </p:nvPr>
        </p:nvSpPr>
        <p:spPr>
          <a:xfrm>
            <a:off x="397564" y="205547"/>
            <a:ext cx="11645499" cy="2547593"/>
          </a:xfrm>
        </p:spPr>
        <p:txBody>
          <a:bodyPr/>
          <a:lstStyle/>
          <a:p>
            <a:pPr marL="0" indent="0" algn="l">
              <a:buNone/>
            </a:pPr>
            <a:r>
              <a:rPr lang="en-IN" b="1" i="0" dirty="0">
                <a:solidFill>
                  <a:schemeClr val="accent2"/>
                </a:solidFill>
                <a:effectLst/>
                <a:highlight>
                  <a:srgbClr val="FFFFFF"/>
                </a:highlight>
                <a:latin typeface="Source Sans Pro" panose="020B0503030403020204" pitchFamily="34" charset="0"/>
              </a:rPr>
              <a:t>Hard Handoff:</a:t>
            </a:r>
            <a:r>
              <a:rPr lang="en-US" b="1" i="0" dirty="0">
                <a:solidFill>
                  <a:schemeClr val="accent2"/>
                </a:solidFill>
                <a:effectLst/>
                <a:highlight>
                  <a:srgbClr val="FFFFFF"/>
                </a:highlight>
                <a:latin typeface="Source Sans Pro" panose="020B0503030403020204" pitchFamily="34" charset="0"/>
              </a:rPr>
              <a:t> </a:t>
            </a:r>
          </a:p>
          <a:p>
            <a:pPr algn="just">
              <a:buFont typeface="Arial" panose="020B0604020202020204" pitchFamily="34" charset="0"/>
              <a:buChar char="•"/>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It is also known as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Break before make</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connection.</a:t>
            </a:r>
          </a:p>
          <a:p>
            <a:pPr algn="just">
              <a:buFont typeface="Arial" panose="020B0604020202020204" pitchFamily="34" charset="0"/>
              <a:buChar char="•"/>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In this type of handoff the link to the old base station is terminated before the mobile station establishes a link with the new base station.</a:t>
            </a:r>
          </a:p>
          <a:p>
            <a:pPr algn="just">
              <a:buFont typeface="Arial" panose="020B0604020202020204" pitchFamily="34" charset="0"/>
              <a:buChar char="•"/>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It is used in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FDMA</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and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TDMA</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based mobile system. Figure shows the mechanism of hard handoff.</a:t>
            </a:r>
          </a:p>
          <a:p>
            <a:endParaRPr lang="en-IN" dirty="0"/>
          </a:p>
        </p:txBody>
      </p:sp>
      <p:pic>
        <p:nvPicPr>
          <p:cNvPr id="1028" name="Picture 4" descr="enter image description here">
            <a:extLst>
              <a:ext uri="{FF2B5EF4-FFF2-40B4-BE49-F238E27FC236}">
                <a16:creationId xmlns:a16="http://schemas.microsoft.com/office/drawing/2014/main" id="{64C37588-3992-5F50-9FF7-4FB9F0E87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927" y="2608118"/>
            <a:ext cx="10411691" cy="383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019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5421E5-56D3-F805-4FC5-1A16A414AA29}"/>
              </a:ext>
            </a:extLst>
          </p:cNvPr>
          <p:cNvSpPr>
            <a:spLocks noGrp="1"/>
          </p:cNvSpPr>
          <p:nvPr>
            <p:ph idx="1"/>
          </p:nvPr>
        </p:nvSpPr>
        <p:spPr>
          <a:xfrm>
            <a:off x="208722" y="318053"/>
            <a:ext cx="7345469" cy="6321286"/>
          </a:xfrm>
        </p:spPr>
        <p:txBody>
          <a:bodyPr>
            <a:normAutofit fontScale="70000" lnSpcReduction="20000"/>
          </a:bodyPr>
          <a:lstStyle/>
          <a:p>
            <a:pPr algn="just"/>
            <a:r>
              <a:rPr lang="en-US" sz="4000" b="1" i="0" dirty="0">
                <a:solidFill>
                  <a:schemeClr val="accent1"/>
                </a:solidFill>
                <a:effectLst/>
                <a:highlight>
                  <a:srgbClr val="FFFFFF"/>
                </a:highlight>
                <a:latin typeface="Times New Roman" panose="02020603050405020304" pitchFamily="18" charset="0"/>
                <a:cs typeface="Times New Roman" panose="02020603050405020304" pitchFamily="18" charset="0"/>
              </a:rPr>
              <a:t>Hard handoff is classified as</a:t>
            </a:r>
          </a:p>
          <a:p>
            <a:pPr lvl="1" algn="just">
              <a:lnSpc>
                <a:spcPct val="120000"/>
              </a:lnSpc>
            </a:pPr>
            <a:r>
              <a:rPr lang="en-US" sz="2000" b="1" i="0" dirty="0">
                <a:solidFill>
                  <a:srgbClr val="333333"/>
                </a:solidFill>
                <a:effectLst/>
                <a:highlight>
                  <a:srgbClr val="FFFFFF"/>
                </a:highlight>
                <a:latin typeface="Times New Roman" panose="02020603050405020304" pitchFamily="18" charset="0"/>
                <a:cs typeface="Times New Roman" panose="02020603050405020304" pitchFamily="18" charset="0"/>
              </a:rPr>
              <a:t> </a:t>
            </a:r>
            <a:r>
              <a:rPr lang="en-US" sz="2900" b="1" i="0" dirty="0">
                <a:solidFill>
                  <a:srgbClr val="333333"/>
                </a:solidFill>
                <a:effectLst/>
                <a:highlight>
                  <a:srgbClr val="FFFFFF"/>
                </a:highlight>
                <a:latin typeface="Times New Roman" panose="02020603050405020304" pitchFamily="18" charset="0"/>
                <a:cs typeface="Times New Roman" panose="02020603050405020304" pitchFamily="18" charset="0"/>
              </a:rPr>
              <a:t>Intra cell handoff:</a:t>
            </a:r>
            <a:endPar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lvl="2" algn="just">
              <a:lnSpc>
                <a:spcPct val="120000"/>
              </a:lnSpc>
            </a:pP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In </a:t>
            </a:r>
            <a:r>
              <a:rPr lang="en-US" sz="29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Intra cell </a:t>
            </a: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Handoff, the handover occurs within </a:t>
            </a:r>
            <a:r>
              <a:rPr lang="en-US" sz="2900" b="0" i="0" dirty="0">
                <a:solidFill>
                  <a:schemeClr val="accent2"/>
                </a:solidFill>
                <a:effectLst/>
                <a:highlight>
                  <a:srgbClr val="FFFFFF"/>
                </a:highlight>
                <a:latin typeface="Times New Roman" panose="02020603050405020304" pitchFamily="18" charset="0"/>
                <a:cs typeface="Times New Roman" panose="02020603050405020304" pitchFamily="18" charset="0"/>
              </a:rPr>
              <a:t>the same cell</a:t>
            </a: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a:t>
            </a:r>
          </a:p>
          <a:p>
            <a:pPr lvl="2" algn="just">
              <a:lnSpc>
                <a:spcPct val="120000"/>
              </a:lnSpc>
            </a:pP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Intra cell handover switches a cell in progress from one </a:t>
            </a:r>
            <a:r>
              <a:rPr lang="en-US" sz="2900" b="0" i="0" dirty="0">
                <a:solidFill>
                  <a:schemeClr val="accent2"/>
                </a:solidFill>
                <a:effectLst/>
                <a:highlight>
                  <a:srgbClr val="FFFFFF"/>
                </a:highlight>
                <a:latin typeface="Times New Roman" panose="02020603050405020304" pitchFamily="18" charset="0"/>
                <a:cs typeface="Times New Roman" panose="02020603050405020304" pitchFamily="18" charset="0"/>
              </a:rPr>
              <a:t>physical channel</a:t>
            </a: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 of a cell to another physical channel of the same cell.</a:t>
            </a:r>
          </a:p>
          <a:p>
            <a:pPr lvl="1" algn="just">
              <a:lnSpc>
                <a:spcPct val="120000"/>
              </a:lnSpc>
            </a:pPr>
            <a:r>
              <a:rPr lang="en-US" sz="2900" b="1" i="0" dirty="0">
                <a:solidFill>
                  <a:srgbClr val="333333"/>
                </a:solidFill>
                <a:effectLst/>
                <a:highlight>
                  <a:srgbClr val="FFFFFF"/>
                </a:highlight>
                <a:latin typeface="Times New Roman" panose="02020603050405020304" pitchFamily="18" charset="0"/>
                <a:cs typeface="Times New Roman" panose="02020603050405020304" pitchFamily="18" charset="0"/>
              </a:rPr>
              <a:t>Inter cell handoff:</a:t>
            </a:r>
            <a:endPar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lvl="2" algn="just">
              <a:lnSpc>
                <a:spcPct val="120000"/>
              </a:lnSpc>
            </a:pP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In Inter cell Handoff, the handover occurs between </a:t>
            </a:r>
            <a:r>
              <a:rPr lang="en-US" sz="2900" b="0" i="0" dirty="0">
                <a:solidFill>
                  <a:schemeClr val="accent2"/>
                </a:solidFill>
                <a:effectLst/>
                <a:highlight>
                  <a:srgbClr val="FFFFFF"/>
                </a:highlight>
                <a:latin typeface="Times New Roman" panose="02020603050405020304" pitchFamily="18" charset="0"/>
                <a:cs typeface="Times New Roman" panose="02020603050405020304" pitchFamily="18" charset="0"/>
              </a:rPr>
              <a:t>two cells</a:t>
            </a: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a:t>
            </a:r>
          </a:p>
          <a:p>
            <a:pPr lvl="2" algn="just">
              <a:lnSpc>
                <a:spcPct val="120000"/>
              </a:lnSpc>
            </a:pP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The inter cell handover switches a cell in progress from </a:t>
            </a:r>
            <a:r>
              <a:rPr lang="en-US" sz="2900" b="0" i="0" dirty="0">
                <a:solidFill>
                  <a:schemeClr val="accent2"/>
                </a:solidFill>
                <a:effectLst/>
                <a:highlight>
                  <a:srgbClr val="FFFFFF"/>
                </a:highlight>
                <a:latin typeface="Times New Roman" panose="02020603050405020304" pitchFamily="18" charset="0"/>
                <a:cs typeface="Times New Roman" panose="02020603050405020304" pitchFamily="18" charset="0"/>
              </a:rPr>
              <a:t>one cell </a:t>
            </a: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to </a:t>
            </a:r>
            <a:r>
              <a:rPr lang="en-US" sz="2900" b="0" i="0" dirty="0">
                <a:solidFill>
                  <a:schemeClr val="accent2"/>
                </a:solidFill>
                <a:effectLst/>
                <a:highlight>
                  <a:srgbClr val="FFFFFF"/>
                </a:highlight>
                <a:latin typeface="Times New Roman" panose="02020603050405020304" pitchFamily="18" charset="0"/>
                <a:cs typeface="Times New Roman" panose="02020603050405020304" pitchFamily="18" charset="0"/>
              </a:rPr>
              <a:t>another cell</a:t>
            </a: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a:t>
            </a:r>
          </a:p>
          <a:p>
            <a:pPr lvl="1" algn="just">
              <a:lnSpc>
                <a:spcPct val="120000"/>
              </a:lnSpc>
            </a:pPr>
            <a:r>
              <a:rPr lang="en-IN" sz="2900" b="1" i="0" dirty="0">
                <a:solidFill>
                  <a:srgbClr val="333333"/>
                </a:solidFill>
                <a:effectLst/>
                <a:highlight>
                  <a:srgbClr val="FFFFFF"/>
                </a:highlight>
                <a:latin typeface="Times New Roman" panose="02020603050405020304" pitchFamily="18" charset="0"/>
                <a:cs typeface="Times New Roman" panose="02020603050405020304" pitchFamily="18" charset="0"/>
              </a:rPr>
              <a:t>Inter System Handoff:</a:t>
            </a:r>
            <a:endParaRPr lang="en-US" sz="2900" dirty="0">
              <a:solidFill>
                <a:srgbClr val="333333"/>
              </a:solidFill>
              <a:highlight>
                <a:srgbClr val="FFFFFF"/>
              </a:highlight>
              <a:latin typeface="Times New Roman" panose="02020603050405020304" pitchFamily="18" charset="0"/>
              <a:cs typeface="Times New Roman" panose="02020603050405020304" pitchFamily="18" charset="0"/>
            </a:endParaRPr>
          </a:p>
          <a:p>
            <a:pPr lvl="2" algn="just">
              <a:lnSpc>
                <a:spcPct val="120000"/>
              </a:lnSpc>
            </a:pP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In inter system handoff; the handover occurs between </a:t>
            </a:r>
            <a:r>
              <a:rPr lang="en-US" sz="2900" b="0" i="0" dirty="0">
                <a:solidFill>
                  <a:schemeClr val="accent2"/>
                </a:solidFill>
                <a:effectLst/>
                <a:highlight>
                  <a:srgbClr val="FFFFFF"/>
                </a:highlight>
                <a:latin typeface="Times New Roman" panose="02020603050405020304" pitchFamily="18" charset="0"/>
                <a:cs typeface="Times New Roman" panose="02020603050405020304" pitchFamily="18" charset="0"/>
              </a:rPr>
              <a:t>two systems</a:t>
            </a: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a:t>
            </a:r>
          </a:p>
          <a:p>
            <a:pPr lvl="2" algn="just">
              <a:lnSpc>
                <a:spcPct val="120000"/>
              </a:lnSpc>
            </a:pP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This type of handoff occurs when the mobile unit moves from one </a:t>
            </a:r>
            <a:r>
              <a:rPr lang="en-US" sz="2900" b="0" i="0" dirty="0">
                <a:solidFill>
                  <a:schemeClr val="accent2"/>
                </a:solidFill>
                <a:effectLst/>
                <a:highlight>
                  <a:srgbClr val="FFFFFF"/>
                </a:highlight>
                <a:latin typeface="Times New Roman" panose="02020603050405020304" pitchFamily="18" charset="0"/>
                <a:cs typeface="Times New Roman" panose="02020603050405020304" pitchFamily="18" charset="0"/>
              </a:rPr>
              <a:t>cellular system </a:t>
            </a: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to a different </a:t>
            </a:r>
            <a:r>
              <a:rPr lang="en-US" sz="2900" b="0" i="0" dirty="0">
                <a:solidFill>
                  <a:schemeClr val="accent2"/>
                </a:solidFill>
                <a:effectLst/>
                <a:highlight>
                  <a:srgbClr val="FFFFFF"/>
                </a:highlight>
                <a:latin typeface="Times New Roman" panose="02020603050405020304" pitchFamily="18" charset="0"/>
                <a:cs typeface="Times New Roman" panose="02020603050405020304" pitchFamily="18" charset="0"/>
              </a:rPr>
              <a:t>cellular system</a:t>
            </a: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a:t>
            </a:r>
          </a:p>
          <a:p>
            <a:pPr lvl="2" algn="just">
              <a:lnSpc>
                <a:spcPct val="120000"/>
              </a:lnSpc>
            </a:pPr>
            <a:r>
              <a:rPr lang="en-US" sz="2900" b="0" i="0" dirty="0">
                <a:solidFill>
                  <a:srgbClr val="333333"/>
                </a:solidFill>
                <a:effectLst/>
                <a:highlight>
                  <a:srgbClr val="FFFFFF"/>
                </a:highlight>
                <a:latin typeface="Times New Roman" panose="02020603050405020304" pitchFamily="18" charset="0"/>
                <a:cs typeface="Times New Roman" panose="02020603050405020304" pitchFamily="18" charset="0"/>
              </a:rPr>
              <a:t>Example from GSM to UMTS.</a:t>
            </a:r>
          </a:p>
          <a:p>
            <a:pPr marL="0" indent="0" algn="just">
              <a:buNone/>
            </a:pPr>
            <a:endParaRPr lang="en-IN" sz="2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454A7AB-D830-C285-48AC-BEA0AF2F8E9A}"/>
              </a:ext>
            </a:extLst>
          </p:cNvPr>
          <p:cNvPicPr>
            <a:picLocks noChangeAspect="1"/>
          </p:cNvPicPr>
          <p:nvPr/>
        </p:nvPicPr>
        <p:blipFill>
          <a:blip r:embed="rId2"/>
          <a:stretch>
            <a:fillRect/>
          </a:stretch>
        </p:blipFill>
        <p:spPr>
          <a:xfrm>
            <a:off x="7773302" y="2280804"/>
            <a:ext cx="3855893" cy="2914650"/>
          </a:xfrm>
          <a:prstGeom prst="rect">
            <a:avLst/>
          </a:prstGeom>
        </p:spPr>
      </p:pic>
      <p:sp>
        <p:nvSpPr>
          <p:cNvPr id="5" name="TextBox 4">
            <a:extLst>
              <a:ext uri="{FF2B5EF4-FFF2-40B4-BE49-F238E27FC236}">
                <a16:creationId xmlns:a16="http://schemas.microsoft.com/office/drawing/2014/main" id="{76A234E1-73D4-49E4-BA6F-D7770510E1F0}"/>
              </a:ext>
            </a:extLst>
          </p:cNvPr>
          <p:cNvSpPr txBox="1"/>
          <p:nvPr/>
        </p:nvSpPr>
        <p:spPr>
          <a:xfrm>
            <a:off x="6413789" y="133387"/>
            <a:ext cx="6094268" cy="369332"/>
          </a:xfrm>
          <a:prstGeom prst="rect">
            <a:avLst/>
          </a:prstGeom>
          <a:noFill/>
        </p:spPr>
        <p:txBody>
          <a:bodyPr wrap="square">
            <a:spAutoFit/>
          </a:bodyPr>
          <a:lstStyle/>
          <a:p>
            <a:r>
              <a:rPr lang="en-IN" b="0" i="0" dirty="0">
                <a:solidFill>
                  <a:srgbClr val="040C28"/>
                </a:solidFill>
                <a:effectLst/>
                <a:latin typeface="Google Sans"/>
              </a:rPr>
              <a:t>GSM: Global System for Mobile Communications</a:t>
            </a:r>
            <a:endParaRPr lang="en-IN" dirty="0"/>
          </a:p>
        </p:txBody>
      </p:sp>
      <p:sp>
        <p:nvSpPr>
          <p:cNvPr id="7" name="TextBox 6">
            <a:extLst>
              <a:ext uri="{FF2B5EF4-FFF2-40B4-BE49-F238E27FC236}">
                <a16:creationId xmlns:a16="http://schemas.microsoft.com/office/drawing/2014/main" id="{72AF35F2-BDFC-8A4D-70CB-67E904277AFF}"/>
              </a:ext>
            </a:extLst>
          </p:cNvPr>
          <p:cNvSpPr txBox="1"/>
          <p:nvPr/>
        </p:nvSpPr>
        <p:spPr>
          <a:xfrm>
            <a:off x="6413789" y="397225"/>
            <a:ext cx="6255326" cy="369332"/>
          </a:xfrm>
          <a:prstGeom prst="rect">
            <a:avLst/>
          </a:prstGeom>
          <a:noFill/>
        </p:spPr>
        <p:txBody>
          <a:bodyPr wrap="square">
            <a:spAutoFit/>
          </a:bodyPr>
          <a:lstStyle/>
          <a:p>
            <a:r>
              <a:rPr lang="en-IN" b="0" i="0" dirty="0">
                <a:solidFill>
                  <a:srgbClr val="040C28"/>
                </a:solidFill>
                <a:effectLst/>
                <a:latin typeface="Google Sans"/>
              </a:rPr>
              <a:t>UMTS: Universal Mobile Telecommunications System</a:t>
            </a:r>
            <a:endParaRPr lang="en-IN" dirty="0"/>
          </a:p>
        </p:txBody>
      </p:sp>
    </p:spTree>
    <p:extLst>
      <p:ext uri="{BB962C8B-B14F-4D97-AF65-F5344CB8AC3E}">
        <p14:creationId xmlns:p14="http://schemas.microsoft.com/office/powerpoint/2010/main" val="4224472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86643C-ACD9-29A3-315A-0F0105162F29}"/>
              </a:ext>
            </a:extLst>
          </p:cNvPr>
          <p:cNvSpPr>
            <a:spLocks noGrp="1"/>
          </p:cNvSpPr>
          <p:nvPr>
            <p:ph idx="1"/>
          </p:nvPr>
        </p:nvSpPr>
        <p:spPr>
          <a:xfrm>
            <a:off x="198783" y="238539"/>
            <a:ext cx="6649277" cy="6301409"/>
          </a:xfrm>
        </p:spPr>
        <p:txBody>
          <a:bodyPr>
            <a:normAutofit lnSpcReduction="10000"/>
          </a:bodyPr>
          <a:lstStyle/>
          <a:p>
            <a:r>
              <a:rPr lang="en-IN" sz="2600" b="1" i="0" dirty="0">
                <a:solidFill>
                  <a:schemeClr val="accent1"/>
                </a:solidFill>
                <a:effectLst/>
                <a:highlight>
                  <a:srgbClr val="FFFFFF"/>
                </a:highlight>
                <a:latin typeface="Times New Roman" panose="02020603050405020304" pitchFamily="18" charset="0"/>
                <a:cs typeface="Times New Roman" panose="02020603050405020304" pitchFamily="18" charset="0"/>
              </a:rPr>
              <a:t>Soft Handoff:</a:t>
            </a:r>
          </a:p>
          <a:p>
            <a:pPr algn="just">
              <a:lnSpc>
                <a:spcPct val="150000"/>
              </a:lnSpc>
              <a:buFont typeface="Arial" panose="020B0604020202020204" pitchFamily="34" charset="0"/>
              <a:buChar char="•"/>
            </a:pP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It is also called as Mobile Directed handoff or make before Break Connection.</a:t>
            </a:r>
          </a:p>
          <a:p>
            <a:pPr algn="just">
              <a:lnSpc>
                <a:spcPct val="150000"/>
              </a:lnSpc>
              <a:buFont typeface="Arial" panose="020B0604020202020204" pitchFamily="34" charset="0"/>
              <a:buChar char="•"/>
            </a:pP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In these types of handoff the link to the old base station is not terminated before the mobile station established a link with the new base station.</a:t>
            </a:r>
          </a:p>
          <a:p>
            <a:pPr algn="just">
              <a:lnSpc>
                <a:spcPct val="150000"/>
              </a:lnSpc>
              <a:buFont typeface="Arial" panose="020B0604020202020204" pitchFamily="34" charset="0"/>
              <a:buChar char="•"/>
            </a:pP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Once the link is established the connection to old BS is terminated.</a:t>
            </a:r>
          </a:p>
          <a:p>
            <a:pPr algn="just">
              <a:lnSpc>
                <a:spcPct val="150000"/>
              </a:lnSpc>
              <a:buFont typeface="Arial" panose="020B0604020202020204" pitchFamily="34" charset="0"/>
              <a:buChar char="•"/>
            </a:pP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It is used in UMTS to improve the signal quality</a:t>
            </a:r>
          </a:p>
          <a:p>
            <a:pPr algn="just">
              <a:lnSpc>
                <a:spcPct val="150000"/>
              </a:lnSpc>
              <a:buFont typeface="Arial" panose="020B0604020202020204" pitchFamily="34" charset="0"/>
              <a:buChar char="•"/>
            </a:pP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It is more seamless handover.</a:t>
            </a:r>
          </a:p>
          <a:p>
            <a:pPr algn="just">
              <a:lnSpc>
                <a:spcPct val="150000"/>
              </a:lnSpc>
              <a:buFont typeface="Arial" panose="020B0604020202020204" pitchFamily="34" charset="0"/>
              <a:buChar char="•"/>
            </a:pP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Figure shows the mechanisms of soft handoff.</a:t>
            </a:r>
          </a:p>
          <a:p>
            <a:endParaRPr lang="en-IN" dirty="0"/>
          </a:p>
        </p:txBody>
      </p:sp>
      <p:pic>
        <p:nvPicPr>
          <p:cNvPr id="2050" name="Picture 2" descr="enter image description here">
            <a:extLst>
              <a:ext uri="{FF2B5EF4-FFF2-40B4-BE49-F238E27FC236}">
                <a16:creationId xmlns:a16="http://schemas.microsoft.com/office/drawing/2014/main" id="{6E46DF3D-11C9-1D33-A251-401322D6B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905" y="914401"/>
            <a:ext cx="4956312" cy="4443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380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DFD7-6C70-0D2D-185E-15A81B3FC19F}"/>
              </a:ext>
            </a:extLst>
          </p:cNvPr>
          <p:cNvSpPr>
            <a:spLocks noGrp="1"/>
          </p:cNvSpPr>
          <p:nvPr>
            <p:ph type="title"/>
          </p:nvPr>
        </p:nvSpPr>
        <p:spPr>
          <a:xfrm>
            <a:off x="202096" y="106709"/>
            <a:ext cx="10515600" cy="457338"/>
          </a:xfrm>
        </p:spPr>
        <p:txBody>
          <a:bodyPr>
            <a:normAutofit fontScale="90000"/>
          </a:bodyPr>
          <a:lstStyle/>
          <a:p>
            <a:r>
              <a:rPr lang="en-IN" b="1" dirty="0">
                <a:solidFill>
                  <a:schemeClr val="accent2"/>
                </a:solidFill>
              </a:rPr>
              <a:t>Wireless Sensor Network</a:t>
            </a:r>
          </a:p>
        </p:txBody>
      </p:sp>
      <p:sp>
        <p:nvSpPr>
          <p:cNvPr id="3" name="Content Placeholder 2">
            <a:extLst>
              <a:ext uri="{FF2B5EF4-FFF2-40B4-BE49-F238E27FC236}">
                <a16:creationId xmlns:a16="http://schemas.microsoft.com/office/drawing/2014/main" id="{3797B467-CBA0-AC76-DD5E-412D8090B2B8}"/>
              </a:ext>
            </a:extLst>
          </p:cNvPr>
          <p:cNvSpPr>
            <a:spLocks noGrp="1"/>
          </p:cNvSpPr>
          <p:nvPr>
            <p:ph idx="1"/>
          </p:nvPr>
        </p:nvSpPr>
        <p:spPr>
          <a:xfrm>
            <a:off x="202096" y="564047"/>
            <a:ext cx="11824252" cy="2864954"/>
          </a:xfrm>
        </p:spPr>
        <p:txBody>
          <a:bodyPr/>
          <a:lstStyle/>
          <a:p>
            <a:pPr algn="just"/>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Wireless Sensor Network (WSN)</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 is an infrastructure-less wireless network that is deployed in a large number of wireless sensors in an ad-hoc manner that is used to monitor the system, physical, or environmental conditions. </a:t>
            </a:r>
          </a:p>
          <a:p>
            <a:pPr algn="just"/>
            <a:r>
              <a:rPr lang="en-US" sz="2200" dirty="0">
                <a:latin typeface="Times New Roman" panose="02020603050405020304" pitchFamily="18" charset="0"/>
                <a:cs typeface="Times New Roman" panose="02020603050405020304" pitchFamily="18" charset="0"/>
              </a:rPr>
              <a:t>Sensor nodes are used in </a:t>
            </a:r>
            <a:r>
              <a:rPr lang="en-US" sz="2200" dirty="0">
                <a:solidFill>
                  <a:schemeClr val="accent2"/>
                </a:solidFill>
                <a:latin typeface="Times New Roman" panose="02020603050405020304" pitchFamily="18" charset="0"/>
                <a:cs typeface="Times New Roman" panose="02020603050405020304" pitchFamily="18" charset="0"/>
              </a:rPr>
              <a:t>WSN</a:t>
            </a:r>
            <a:r>
              <a:rPr lang="en-US" sz="2200" dirty="0">
                <a:latin typeface="Times New Roman" panose="02020603050405020304" pitchFamily="18" charset="0"/>
                <a:cs typeface="Times New Roman" panose="02020603050405020304" pitchFamily="18" charset="0"/>
              </a:rPr>
              <a:t> with the onboard processor that manages and monitors the environment in a particular area. They are connected to the Base Station which acts as a processing unit in the WSN System. The base Station in a WSN System is connected through the Internet to share data. WSN can be used for processing, analysis, storage, and mining of the data.</a:t>
            </a:r>
            <a:endParaRPr lang="en-IN" sz="2200" dirty="0">
              <a:latin typeface="Times New Roman" panose="02020603050405020304" pitchFamily="18" charset="0"/>
              <a:cs typeface="Times New Roman" panose="02020603050405020304" pitchFamily="18" charset="0"/>
            </a:endParaRPr>
          </a:p>
        </p:txBody>
      </p:sp>
      <p:pic>
        <p:nvPicPr>
          <p:cNvPr id="3074" name="Picture 2" descr="Wireless sensor network">
            <a:extLst>
              <a:ext uri="{FF2B5EF4-FFF2-40B4-BE49-F238E27FC236}">
                <a16:creationId xmlns:a16="http://schemas.microsoft.com/office/drawing/2014/main" id="{313A7C8E-C410-8391-C96B-8A516FC74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263" y="3044536"/>
            <a:ext cx="6667500" cy="347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498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255BE-DBA6-2596-8AD3-B058A2E54197}"/>
              </a:ext>
            </a:extLst>
          </p:cNvPr>
          <p:cNvSpPr>
            <a:spLocks noGrp="1"/>
          </p:cNvSpPr>
          <p:nvPr>
            <p:ph type="title"/>
          </p:nvPr>
        </p:nvSpPr>
        <p:spPr>
          <a:xfrm>
            <a:off x="82826" y="131762"/>
            <a:ext cx="10515600" cy="549275"/>
          </a:xfrm>
        </p:spPr>
        <p:txBody>
          <a:bodyPr>
            <a:normAutofit fontScale="90000"/>
          </a:bodyPr>
          <a:lstStyle/>
          <a:p>
            <a:r>
              <a:rPr lang="en-IN" b="1" dirty="0">
                <a:solidFill>
                  <a:schemeClr val="accent2"/>
                </a:solidFill>
              </a:rPr>
              <a:t>Wireless Sensor Network Architecture</a:t>
            </a:r>
          </a:p>
        </p:txBody>
      </p:sp>
      <p:sp>
        <p:nvSpPr>
          <p:cNvPr id="3" name="Content Placeholder 2">
            <a:extLst>
              <a:ext uri="{FF2B5EF4-FFF2-40B4-BE49-F238E27FC236}">
                <a16:creationId xmlns:a16="http://schemas.microsoft.com/office/drawing/2014/main" id="{6B4550A2-9CF7-4F37-3C69-2CF8B4CCD7B4}"/>
              </a:ext>
            </a:extLst>
          </p:cNvPr>
          <p:cNvSpPr>
            <a:spLocks noGrp="1"/>
          </p:cNvSpPr>
          <p:nvPr>
            <p:ph idx="1"/>
          </p:nvPr>
        </p:nvSpPr>
        <p:spPr>
          <a:xfrm>
            <a:off x="82825" y="941835"/>
            <a:ext cx="11933583" cy="5627929"/>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A Wireless Sensor Network (WSN) architecture is structured into three main layers:</a:t>
            </a:r>
          </a:p>
          <a:p>
            <a:pPr lvl="1" algn="just">
              <a:lnSpc>
                <a:spcPct val="150000"/>
              </a:lnSpc>
            </a:pPr>
            <a:r>
              <a:rPr lang="en-US" sz="2000" dirty="0">
                <a:solidFill>
                  <a:schemeClr val="accent2"/>
                </a:solidFill>
                <a:latin typeface="Times New Roman" panose="02020603050405020304" pitchFamily="18" charset="0"/>
                <a:cs typeface="Times New Roman" panose="02020603050405020304" pitchFamily="18" charset="0"/>
              </a:rPr>
              <a:t>Physical Layer: </a:t>
            </a:r>
            <a:r>
              <a:rPr lang="en-US" sz="2000" dirty="0">
                <a:latin typeface="Times New Roman" panose="02020603050405020304" pitchFamily="18" charset="0"/>
                <a:cs typeface="Times New Roman" panose="02020603050405020304" pitchFamily="18" charset="0"/>
              </a:rPr>
              <a:t>This layer connects sensor nodes to the base station using technologies like radio waves, infrared, or Bluetooth. It ensures the physical communication between nodes and the base station.</a:t>
            </a:r>
          </a:p>
          <a:p>
            <a:pPr lvl="1" algn="just">
              <a:lnSpc>
                <a:spcPct val="150000"/>
              </a:lnSpc>
            </a:pPr>
            <a:r>
              <a:rPr lang="en-US" sz="2000" dirty="0">
                <a:solidFill>
                  <a:schemeClr val="accent2"/>
                </a:solidFill>
                <a:latin typeface="Times New Roman" panose="02020603050405020304" pitchFamily="18" charset="0"/>
                <a:cs typeface="Times New Roman" panose="02020603050405020304" pitchFamily="18" charset="0"/>
              </a:rPr>
              <a:t>Data Link Layer: </a:t>
            </a:r>
            <a:r>
              <a:rPr lang="en-US" sz="2000" dirty="0">
                <a:latin typeface="Times New Roman" panose="02020603050405020304" pitchFamily="18" charset="0"/>
                <a:cs typeface="Times New Roman" panose="02020603050405020304" pitchFamily="18" charset="0"/>
              </a:rPr>
              <a:t>Responsible for establishing a reliable connection between sensor nodes and the base station. It uses protocols such as IEEE 802.15.4 to manage data transmission and ensure efficient communication within the network.</a:t>
            </a:r>
          </a:p>
          <a:p>
            <a:pPr lvl="1" algn="just">
              <a:lnSpc>
                <a:spcPct val="150000"/>
              </a:lnSpc>
            </a:pPr>
            <a:r>
              <a:rPr lang="en-US" sz="2000" dirty="0">
                <a:solidFill>
                  <a:schemeClr val="accent2"/>
                </a:solidFill>
                <a:latin typeface="Times New Roman" panose="02020603050405020304" pitchFamily="18" charset="0"/>
                <a:cs typeface="Times New Roman" panose="02020603050405020304" pitchFamily="18" charset="0"/>
              </a:rPr>
              <a:t>Application Layer: </a:t>
            </a:r>
            <a:r>
              <a:rPr lang="en-US" sz="2000" dirty="0">
                <a:latin typeface="Times New Roman" panose="02020603050405020304" pitchFamily="18" charset="0"/>
                <a:cs typeface="Times New Roman" panose="02020603050405020304" pitchFamily="18" charset="0"/>
              </a:rPr>
              <a:t>Enables sensor nodes to communicate specific data to the base station. It uses protocols like ZigBee to define how data is formatted, transmitted, and received, supporting various applications such as environmental monitoring or industrial control.</a:t>
            </a:r>
            <a:endParaRPr lang="en-IN" sz="2000" dirty="0">
              <a:latin typeface="Times New Roman" panose="02020603050405020304" pitchFamily="18" charset="0"/>
              <a:cs typeface="Times New Roman" panose="02020603050405020304" pitchFamily="18" charset="0"/>
            </a:endParaRPr>
          </a:p>
          <a:p>
            <a:pPr marL="457200" lvl="1" indent="0" algn="just">
              <a:lnSpc>
                <a:spcPct val="150000"/>
              </a:lnSpc>
              <a:buNone/>
            </a:pPr>
            <a:r>
              <a:rPr lang="en-US" sz="2000" dirty="0">
                <a:latin typeface="Times New Roman" panose="02020603050405020304" pitchFamily="18" charset="0"/>
                <a:cs typeface="Times New Roman" panose="02020603050405020304" pitchFamily="18" charset="0"/>
              </a:rPr>
              <a:t>These layers work together to facilitate the seamless operation and data flow within a Wireless Sensor Network, enabling efficient monitoring and data collection across diverse applications.</a:t>
            </a:r>
          </a:p>
        </p:txBody>
      </p:sp>
    </p:spTree>
    <p:extLst>
      <p:ext uri="{BB962C8B-B14F-4D97-AF65-F5344CB8AC3E}">
        <p14:creationId xmlns:p14="http://schemas.microsoft.com/office/powerpoint/2010/main" val="1524128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4455B-7FBF-C23F-D284-6247EE2270D6}"/>
              </a:ext>
            </a:extLst>
          </p:cNvPr>
          <p:cNvSpPr>
            <a:spLocks noGrp="1"/>
          </p:cNvSpPr>
          <p:nvPr>
            <p:ph type="title"/>
          </p:nvPr>
        </p:nvSpPr>
        <p:spPr>
          <a:xfrm>
            <a:off x="120316" y="0"/>
            <a:ext cx="11951368" cy="1325563"/>
          </a:xfrm>
        </p:spPr>
        <p:txBody>
          <a:bodyPr/>
          <a:lstStyle/>
          <a:p>
            <a:r>
              <a:rPr lang="en-US" dirty="0">
                <a:latin typeface="Times New Roman" panose="02020603050405020304" pitchFamily="18" charset="0"/>
                <a:cs typeface="Times New Roman" panose="02020603050405020304" pitchFamily="18" charset="0"/>
              </a:rPr>
              <a:t>Differences between Infrastructure and Infrastructure-less Networks (Ad hoc)</a:t>
            </a:r>
            <a:endParaRPr lang="en-IN"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1BCAB24B-086D-2C34-21C1-7D171B150C9D}"/>
              </a:ext>
            </a:extLst>
          </p:cNvPr>
          <p:cNvGraphicFramePr>
            <a:graphicFrameLocks noGrp="1"/>
          </p:cNvGraphicFramePr>
          <p:nvPr>
            <p:ph idx="1"/>
            <p:extLst>
              <p:ext uri="{D42A27DB-BD31-4B8C-83A1-F6EECF244321}">
                <p14:modId xmlns:p14="http://schemas.microsoft.com/office/powerpoint/2010/main" val="235669047"/>
              </p:ext>
            </p:extLst>
          </p:nvPr>
        </p:nvGraphicFramePr>
        <p:xfrm>
          <a:off x="272510" y="1325563"/>
          <a:ext cx="11799174" cy="5267405"/>
        </p:xfrm>
        <a:graphic>
          <a:graphicData uri="http://schemas.openxmlformats.org/drawingml/2006/table">
            <a:tbl>
              <a:tblPr firstRow="1" bandRow="1">
                <a:tableStyleId>{5C22544A-7EE6-4342-B048-85BDC9FD1C3A}</a:tableStyleId>
              </a:tblPr>
              <a:tblGrid>
                <a:gridCol w="5899587">
                  <a:extLst>
                    <a:ext uri="{9D8B030D-6E8A-4147-A177-3AD203B41FA5}">
                      <a16:colId xmlns:a16="http://schemas.microsoft.com/office/drawing/2014/main" val="2135183664"/>
                    </a:ext>
                  </a:extLst>
                </a:gridCol>
                <a:gridCol w="5899587">
                  <a:extLst>
                    <a:ext uri="{9D8B030D-6E8A-4147-A177-3AD203B41FA5}">
                      <a16:colId xmlns:a16="http://schemas.microsoft.com/office/drawing/2014/main" val="1265595470"/>
                    </a:ext>
                  </a:extLst>
                </a:gridCol>
              </a:tblGrid>
              <a:tr h="571897">
                <a:tc>
                  <a:txBody>
                    <a:bodyPr/>
                    <a:lstStyle/>
                    <a:p>
                      <a:pPr algn="just"/>
                      <a:r>
                        <a:rPr lang="en-IN" sz="2000" dirty="0">
                          <a:latin typeface="Times New Roman" panose="02020603050405020304" pitchFamily="18" charset="0"/>
                          <a:cs typeface="Times New Roman" panose="02020603050405020304" pitchFamily="18" charset="0"/>
                        </a:rPr>
                        <a:t>Infrastructure Network</a:t>
                      </a:r>
                    </a:p>
                  </a:txBody>
                  <a:tcPr/>
                </a:tc>
                <a:tc>
                  <a:txBody>
                    <a:bodyPr/>
                    <a:lstStyle/>
                    <a:p>
                      <a:pPr algn="just"/>
                      <a:r>
                        <a:rPr lang="en-IN" sz="2000" b="1" i="0" kern="1200" dirty="0">
                          <a:solidFill>
                            <a:schemeClr val="lt1"/>
                          </a:solidFill>
                          <a:effectLst/>
                          <a:latin typeface="Times New Roman" panose="02020603050405020304" pitchFamily="18" charset="0"/>
                          <a:ea typeface="+mn-ea"/>
                          <a:cs typeface="Times New Roman" panose="02020603050405020304" pitchFamily="18" charset="0"/>
                        </a:rPr>
                        <a:t>Infrastructure-less Network (Ad hoc)</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7895498"/>
                  </a:ext>
                </a:extLst>
              </a:tr>
              <a:tr h="571897">
                <a:tc>
                  <a:txBody>
                    <a:bodyPr/>
                    <a:lstStyle/>
                    <a:p>
                      <a:pPr algn="just"/>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This network is faster than Ad hoc network.</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This network is slower than infrastructure network.</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13944159"/>
                  </a:ext>
                </a:extLst>
              </a:tr>
              <a:tr h="571897">
                <a:tc>
                  <a:txBody>
                    <a:bodyPr/>
                    <a:lstStyle/>
                    <a:p>
                      <a:pPr algn="just"/>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This network provides more security options.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This network provides fewer security options.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7300460"/>
                  </a:ext>
                </a:extLst>
              </a:tr>
              <a:tr h="571897">
                <a:tc>
                  <a:txBody>
                    <a:bodyPr/>
                    <a:lstStyle/>
                    <a:p>
                      <a:pPr algn="just"/>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In this network access point handles all wireless nodes which are present in range.</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There is no need for access point in Ad hoc networks.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45630242"/>
                  </a:ext>
                </a:extLst>
              </a:tr>
              <a:tr h="571897">
                <a:tc>
                  <a:txBody>
                    <a:bodyPr/>
                    <a:lstStyle/>
                    <a:p>
                      <a:pPr algn="just"/>
                      <a:r>
                        <a:rPr lang="en-US" sz="2000" dirty="0">
                          <a:latin typeface="Times New Roman" panose="02020603050405020304" pitchFamily="18" charset="0"/>
                          <a:cs typeface="Times New Roman" panose="02020603050405020304" pitchFamily="18" charset="0"/>
                        </a:rPr>
                        <a:t>Applications are IEEE 802.11 and HIPERLAN2.</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Bluetooth is a type of Ad hoc network.</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783355"/>
                  </a:ext>
                </a:extLst>
              </a:tr>
              <a:tr h="571897">
                <a:tc>
                  <a:txBody>
                    <a:bodyPr/>
                    <a:lstStyle/>
                    <a:p>
                      <a:pPr algn="just"/>
                      <a:r>
                        <a:rPr lang="en-US" sz="2000" dirty="0">
                          <a:latin typeface="Times New Roman" panose="02020603050405020304" pitchFamily="18" charset="0"/>
                          <a:cs typeface="Times New Roman" panose="02020603050405020304" pitchFamily="18" charset="0"/>
                        </a:rPr>
                        <a:t>This network used frequently in hotel lobbies, airport lounges, train stations, etc.</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This networks are frequently used in the military, local networks are used for communication among a fixed group of people, etc.</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742913"/>
                  </a:ext>
                </a:extLst>
              </a:tr>
              <a:tr h="571897">
                <a:tc>
                  <a:txBody>
                    <a:bodyPr/>
                    <a:lstStyle/>
                    <a:p>
                      <a:pPr algn="just"/>
                      <a:r>
                        <a:rPr lang="en-US" sz="2000" dirty="0">
                          <a:latin typeface="Times New Roman" panose="02020603050405020304" pitchFamily="18" charset="0"/>
                          <a:cs typeface="Times New Roman" panose="02020603050405020304" pitchFamily="18" charset="0"/>
                        </a:rPr>
                        <a:t>For the set up of a permanent network, an infrastructure network is used.</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For the set up of a temporary network, an Ad hoc network is used.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95685706"/>
                  </a:ext>
                </a:extLst>
              </a:tr>
              <a:tr h="571897">
                <a:tc>
                  <a:txBody>
                    <a:bodyPr/>
                    <a:lstStyle/>
                    <a:p>
                      <a:endParaRPr lang="en-IN"/>
                    </a:p>
                  </a:txBody>
                  <a:tcPr/>
                </a:tc>
                <a:tc>
                  <a:txBody>
                    <a:bodyPr/>
                    <a:lstStyle/>
                    <a:p>
                      <a:endParaRPr lang="en-IN" dirty="0"/>
                    </a:p>
                  </a:txBody>
                  <a:tcPr/>
                </a:tc>
                <a:extLst>
                  <a:ext uri="{0D108BD9-81ED-4DB2-BD59-A6C34878D82A}">
                    <a16:rowId xmlns:a16="http://schemas.microsoft.com/office/drawing/2014/main" val="1265700013"/>
                  </a:ext>
                </a:extLst>
              </a:tr>
            </a:tbl>
          </a:graphicData>
        </a:graphic>
      </p:graphicFrame>
    </p:spTree>
    <p:extLst>
      <p:ext uri="{BB962C8B-B14F-4D97-AF65-F5344CB8AC3E}">
        <p14:creationId xmlns:p14="http://schemas.microsoft.com/office/powerpoint/2010/main" val="2112303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D276-5B8A-52C6-CA66-477F0D2DD5C2}"/>
              </a:ext>
            </a:extLst>
          </p:cNvPr>
          <p:cNvSpPr>
            <a:spLocks noGrp="1"/>
          </p:cNvSpPr>
          <p:nvPr>
            <p:ph type="title"/>
          </p:nvPr>
        </p:nvSpPr>
        <p:spPr>
          <a:xfrm>
            <a:off x="251791" y="161579"/>
            <a:ext cx="10515600" cy="519458"/>
          </a:xfrm>
        </p:spPr>
        <p:txBody>
          <a:bodyPr>
            <a:normAutofit fontScale="90000"/>
          </a:bodyPr>
          <a:lstStyle/>
          <a:p>
            <a:r>
              <a:rPr lang="en-IN" b="1" dirty="0">
                <a:solidFill>
                  <a:schemeClr val="accent2"/>
                </a:solidFill>
              </a:rPr>
              <a:t>WSN Network Topologies</a:t>
            </a:r>
          </a:p>
        </p:txBody>
      </p:sp>
      <p:sp>
        <p:nvSpPr>
          <p:cNvPr id="3" name="Content Placeholder 2">
            <a:extLst>
              <a:ext uri="{FF2B5EF4-FFF2-40B4-BE49-F238E27FC236}">
                <a16:creationId xmlns:a16="http://schemas.microsoft.com/office/drawing/2014/main" id="{A2C1D03C-7F53-BD6C-E77B-970B129315C4}"/>
              </a:ext>
            </a:extLst>
          </p:cNvPr>
          <p:cNvSpPr>
            <a:spLocks noGrp="1"/>
          </p:cNvSpPr>
          <p:nvPr>
            <p:ph idx="1"/>
          </p:nvPr>
        </p:nvSpPr>
        <p:spPr>
          <a:xfrm>
            <a:off x="176645" y="681037"/>
            <a:ext cx="11839764" cy="6015383"/>
          </a:xfrm>
        </p:spPr>
        <p:txBody>
          <a:bodyPr>
            <a:normAutofit fontScale="92500" lnSpcReduction="20000"/>
          </a:bodyPr>
          <a:lstStyle/>
          <a:p>
            <a:pPr algn="just">
              <a:lnSpc>
                <a:spcPct val="150000"/>
              </a:lnSpc>
            </a:pPr>
            <a:r>
              <a:rPr lang="en-US" sz="2200" dirty="0">
                <a:latin typeface="Times New Roman" panose="02020603050405020304" pitchFamily="18" charset="0"/>
                <a:cs typeface="Times New Roman" panose="02020603050405020304" pitchFamily="18" charset="0"/>
              </a:rPr>
              <a:t>Wireless Sensor Networks (</a:t>
            </a:r>
            <a:r>
              <a:rPr lang="en-US" sz="2200" dirty="0">
                <a:solidFill>
                  <a:schemeClr val="accent2"/>
                </a:solidFill>
                <a:latin typeface="Times New Roman" panose="02020603050405020304" pitchFamily="18" charset="0"/>
                <a:cs typeface="Times New Roman" panose="02020603050405020304" pitchFamily="18" charset="0"/>
              </a:rPr>
              <a:t>WSNs</a:t>
            </a:r>
            <a:r>
              <a:rPr lang="en-US" sz="2200" dirty="0">
                <a:latin typeface="Times New Roman" panose="02020603050405020304" pitchFamily="18" charset="0"/>
                <a:cs typeface="Times New Roman" panose="02020603050405020304" pitchFamily="18" charset="0"/>
              </a:rPr>
              <a:t>) can be organized into different network topologies based on their </a:t>
            </a:r>
            <a:r>
              <a:rPr lang="en-US" sz="2200" dirty="0">
                <a:solidFill>
                  <a:schemeClr val="accent2"/>
                </a:solidFill>
                <a:latin typeface="Times New Roman" panose="02020603050405020304" pitchFamily="18" charset="0"/>
                <a:cs typeface="Times New Roman" panose="02020603050405020304" pitchFamily="18" charset="0"/>
              </a:rPr>
              <a:t>application</a:t>
            </a:r>
            <a:r>
              <a:rPr lang="en-US" sz="2200" dirty="0">
                <a:latin typeface="Times New Roman" panose="02020603050405020304" pitchFamily="18" charset="0"/>
                <a:cs typeface="Times New Roman" panose="02020603050405020304" pitchFamily="18" charset="0"/>
              </a:rPr>
              <a:t> and </a:t>
            </a:r>
            <a:r>
              <a:rPr lang="en-US" sz="2200" dirty="0">
                <a:solidFill>
                  <a:schemeClr val="accent2"/>
                </a:solidFill>
                <a:latin typeface="Times New Roman" panose="02020603050405020304" pitchFamily="18" charset="0"/>
                <a:cs typeface="Times New Roman" panose="02020603050405020304" pitchFamily="18" charset="0"/>
              </a:rPr>
              <a:t>network</a:t>
            </a:r>
            <a:r>
              <a:rPr lang="en-US" sz="2200" dirty="0">
                <a:latin typeface="Times New Roman" panose="02020603050405020304" pitchFamily="18" charset="0"/>
                <a:cs typeface="Times New Roman" panose="02020603050405020304" pitchFamily="18" charset="0"/>
              </a:rPr>
              <a:t> type. Here are the most common types:</a:t>
            </a:r>
          </a:p>
          <a:p>
            <a:pPr algn="just" fontAlgn="base">
              <a:lnSpc>
                <a:spcPct val="150000"/>
              </a:lnSpc>
              <a:buFont typeface="Arial" panose="020B0604020202020204" pitchFamily="34" charset="0"/>
              <a:buChar char="•"/>
            </a:pPr>
            <a:r>
              <a:rPr lang="en-US" sz="2200" b="1" i="0" dirty="0">
                <a:solidFill>
                  <a:schemeClr val="accent2"/>
                </a:solidFill>
                <a:effectLst/>
                <a:highlight>
                  <a:srgbClr val="FFFFFF"/>
                </a:highlight>
                <a:latin typeface="Times New Roman" panose="02020603050405020304" pitchFamily="18" charset="0"/>
                <a:cs typeface="Times New Roman" panose="02020603050405020304" pitchFamily="18" charset="0"/>
              </a:rPr>
              <a:t>Bus Topology</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In a Bus topology, multiple nodes are connected to a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single line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or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bus</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 Data travels along this bus from one node to the next. It’s a simple layout often used in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smaller networks</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a:t>
            </a:r>
          </a:p>
          <a:p>
            <a:pPr algn="just" fontAlgn="base">
              <a:lnSpc>
                <a:spcPct val="150000"/>
              </a:lnSpc>
              <a:buFont typeface="Arial" panose="020B0604020202020204" pitchFamily="34" charset="0"/>
              <a:buChar char="•"/>
            </a:pPr>
            <a:r>
              <a:rPr lang="en-US" sz="2200" b="1" i="0" dirty="0">
                <a:solidFill>
                  <a:schemeClr val="accent2"/>
                </a:solidFill>
                <a:effectLst/>
                <a:highlight>
                  <a:srgbClr val="FFFFFF"/>
                </a:highlight>
                <a:latin typeface="Times New Roman" panose="02020603050405020304" pitchFamily="18" charset="0"/>
                <a:cs typeface="Times New Roman" panose="02020603050405020304" pitchFamily="18" charset="0"/>
              </a:rPr>
              <a:t>Star Topology</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Star topology have a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central node</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 called the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master node</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 which connects directly to multiple other nodes. Data flows from the master node to the connected nodes. This topology is efficient for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centralized</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 control.</a:t>
            </a:r>
          </a:p>
          <a:p>
            <a:pPr algn="just" fontAlgn="base">
              <a:lnSpc>
                <a:spcPct val="150000"/>
              </a:lnSpc>
              <a:buFont typeface="Arial" panose="020B0604020202020204" pitchFamily="34" charset="0"/>
              <a:buChar char="•"/>
            </a:pPr>
            <a:r>
              <a:rPr lang="en-US" sz="2200" b="1" i="0" dirty="0">
                <a:solidFill>
                  <a:schemeClr val="accent2"/>
                </a:solidFill>
                <a:effectLst/>
                <a:highlight>
                  <a:srgbClr val="FFFFFF"/>
                </a:highlight>
                <a:latin typeface="Times New Roman" panose="02020603050405020304" pitchFamily="18" charset="0"/>
                <a:cs typeface="Times New Roman" panose="02020603050405020304" pitchFamily="18" charset="0"/>
              </a:rPr>
              <a:t>Tree Topology</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Tree topology arrange nodes in a hierarchical structure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resembling</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 a tree. Data is transmitted from one node to another along the branches of the tree structure. It’s useful for expanding coverage in hierarchical deployments.</a:t>
            </a:r>
          </a:p>
          <a:p>
            <a:pPr algn="just" fontAlgn="base">
              <a:lnSpc>
                <a:spcPct val="150000"/>
              </a:lnSpc>
              <a:buFont typeface="Arial" panose="020B0604020202020204" pitchFamily="34" charset="0"/>
              <a:buChar char="•"/>
            </a:pPr>
            <a:r>
              <a:rPr lang="en-US" sz="2200" b="1" i="0" dirty="0">
                <a:solidFill>
                  <a:schemeClr val="accent2"/>
                </a:solidFill>
                <a:effectLst/>
                <a:highlight>
                  <a:srgbClr val="FFFFFF"/>
                </a:highlight>
                <a:latin typeface="Times New Roman" panose="02020603050405020304" pitchFamily="18" charset="0"/>
                <a:cs typeface="Times New Roman" panose="02020603050405020304" pitchFamily="18" charset="0"/>
              </a:rPr>
              <a:t>Mesh Topology</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Mesh topology feature nodes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interconnected</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 with one another, forming a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mesh-like</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 structure. Data can travel through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multiple paths</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 from one node to another until it reaches its destination. This topology offers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robust coverage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and </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redundancy</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3970652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9472-ECA8-D792-67DD-C6D21A5F7D96}"/>
              </a:ext>
            </a:extLst>
          </p:cNvPr>
          <p:cNvSpPr>
            <a:spLocks noGrp="1"/>
          </p:cNvSpPr>
          <p:nvPr>
            <p:ph type="title"/>
          </p:nvPr>
        </p:nvSpPr>
        <p:spPr>
          <a:xfrm>
            <a:off x="192156" y="201336"/>
            <a:ext cx="10515600" cy="479701"/>
          </a:xfrm>
        </p:spPr>
        <p:txBody>
          <a:bodyPr>
            <a:normAutofit fontScale="90000"/>
          </a:bodyPr>
          <a:lstStyle/>
          <a:p>
            <a:r>
              <a:rPr lang="en-IN" b="1" dirty="0">
                <a:solidFill>
                  <a:schemeClr val="accent2"/>
                </a:solidFill>
              </a:rPr>
              <a:t>Components of WSN</a:t>
            </a:r>
          </a:p>
        </p:txBody>
      </p:sp>
      <p:sp>
        <p:nvSpPr>
          <p:cNvPr id="3" name="Content Placeholder 2">
            <a:extLst>
              <a:ext uri="{FF2B5EF4-FFF2-40B4-BE49-F238E27FC236}">
                <a16:creationId xmlns:a16="http://schemas.microsoft.com/office/drawing/2014/main" id="{9909029A-C022-9DDE-D9C4-45AAE60C76B2}"/>
              </a:ext>
            </a:extLst>
          </p:cNvPr>
          <p:cNvSpPr>
            <a:spLocks noGrp="1"/>
          </p:cNvSpPr>
          <p:nvPr>
            <p:ph idx="1"/>
          </p:nvPr>
        </p:nvSpPr>
        <p:spPr>
          <a:xfrm>
            <a:off x="228600" y="1094304"/>
            <a:ext cx="11734800" cy="5562360"/>
          </a:xfrm>
        </p:spPr>
        <p:txBody>
          <a:bodyPr>
            <a:normAutofit fontScale="92500"/>
          </a:bodyPr>
          <a:lstStyle/>
          <a:p>
            <a:pPr algn="just">
              <a:lnSpc>
                <a:spcPct val="150000"/>
              </a:lnSpc>
            </a:pPr>
            <a:r>
              <a:rPr lang="en-US" sz="2400" dirty="0">
                <a:solidFill>
                  <a:schemeClr val="accent2"/>
                </a:solidFill>
                <a:latin typeface="Times New Roman" panose="02020603050405020304" pitchFamily="18" charset="0"/>
                <a:cs typeface="Times New Roman" panose="02020603050405020304" pitchFamily="18" charset="0"/>
              </a:rPr>
              <a:t>Sensors</a:t>
            </a:r>
            <a:r>
              <a:rPr lang="en-US" sz="2400" dirty="0">
                <a:latin typeface="Times New Roman" panose="02020603050405020304" pitchFamily="18" charset="0"/>
                <a:cs typeface="Times New Roman" panose="02020603050405020304" pitchFamily="18" charset="0"/>
              </a:rPr>
              <a:t>: Sensors in WSN are used to capture the environmental variables and which is used for data acquisition. Sensor signals are converted into electrical signals.</a:t>
            </a:r>
          </a:p>
          <a:p>
            <a:pPr algn="just">
              <a:lnSpc>
                <a:spcPct val="150000"/>
              </a:lnSpc>
            </a:pPr>
            <a:r>
              <a:rPr lang="en-US" sz="2400" dirty="0">
                <a:solidFill>
                  <a:schemeClr val="accent2"/>
                </a:solidFill>
                <a:latin typeface="Times New Roman" panose="02020603050405020304" pitchFamily="18" charset="0"/>
                <a:cs typeface="Times New Roman" panose="02020603050405020304" pitchFamily="18" charset="0"/>
              </a:rPr>
              <a:t>Radio Nodes</a:t>
            </a:r>
            <a:r>
              <a:rPr lang="en-US" sz="2400" dirty="0">
                <a:latin typeface="Times New Roman" panose="02020603050405020304" pitchFamily="18" charset="0"/>
                <a:cs typeface="Times New Roman" panose="02020603050405020304" pitchFamily="18" charset="0"/>
              </a:rPr>
              <a:t>: It is used to receive the data produced by the Sensors and sends it to the WLAN access point. It consists of a microcontroller, transceiver, external memory, and power source.</a:t>
            </a:r>
          </a:p>
          <a:p>
            <a:pPr algn="just">
              <a:lnSpc>
                <a:spcPct val="150000"/>
              </a:lnSpc>
            </a:pPr>
            <a:r>
              <a:rPr lang="en-US" sz="2400" dirty="0">
                <a:solidFill>
                  <a:schemeClr val="accent2"/>
                </a:solidFill>
                <a:latin typeface="Times New Roman" panose="02020603050405020304" pitchFamily="18" charset="0"/>
                <a:cs typeface="Times New Roman" panose="02020603050405020304" pitchFamily="18" charset="0"/>
              </a:rPr>
              <a:t>WLAN Access Point</a:t>
            </a:r>
            <a:r>
              <a:rPr lang="en-US" sz="2400" dirty="0">
                <a:latin typeface="Times New Roman" panose="02020603050405020304" pitchFamily="18" charset="0"/>
                <a:cs typeface="Times New Roman" panose="02020603050405020304" pitchFamily="18" charset="0"/>
              </a:rPr>
              <a:t>: It receives the data which is sent by the Radio nodes wirelessly, generally through the internet.</a:t>
            </a:r>
          </a:p>
          <a:p>
            <a:pPr algn="just">
              <a:lnSpc>
                <a:spcPct val="150000"/>
              </a:lnSpc>
            </a:pPr>
            <a:r>
              <a:rPr lang="en-US" sz="2400" dirty="0">
                <a:solidFill>
                  <a:schemeClr val="accent2"/>
                </a:solidFill>
                <a:latin typeface="Times New Roman" panose="02020603050405020304" pitchFamily="18" charset="0"/>
                <a:cs typeface="Times New Roman" panose="02020603050405020304" pitchFamily="18" charset="0"/>
              </a:rPr>
              <a:t>Evaluation Software</a:t>
            </a:r>
            <a:r>
              <a:rPr lang="en-US" sz="2400" dirty="0">
                <a:latin typeface="Times New Roman" panose="02020603050405020304" pitchFamily="18" charset="0"/>
                <a:cs typeface="Times New Roman" panose="02020603050405020304" pitchFamily="18" charset="0"/>
              </a:rPr>
              <a:t>: The data received by the WLAN Access Point is processed by a software called as Evaluation Software for presenting the report to the users for further processing of the data which can be used for processing, analysis, storage, and mining of the data.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541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D3A2-6B38-3685-7C3F-EE5C565C0FFB}"/>
              </a:ext>
            </a:extLst>
          </p:cNvPr>
          <p:cNvSpPr>
            <a:spLocks noGrp="1"/>
          </p:cNvSpPr>
          <p:nvPr>
            <p:ph type="title"/>
          </p:nvPr>
        </p:nvSpPr>
        <p:spPr>
          <a:xfrm>
            <a:off x="291548" y="171519"/>
            <a:ext cx="10515600" cy="509518"/>
          </a:xfrm>
        </p:spPr>
        <p:txBody>
          <a:bodyPr>
            <a:normAutofit fontScale="90000"/>
          </a:bodyPr>
          <a:lstStyle/>
          <a:p>
            <a:r>
              <a:rPr lang="en-IN" b="1" dirty="0">
                <a:solidFill>
                  <a:schemeClr val="accent2"/>
                </a:solidFill>
              </a:rPr>
              <a:t>Advantages</a:t>
            </a:r>
          </a:p>
        </p:txBody>
      </p:sp>
      <p:sp>
        <p:nvSpPr>
          <p:cNvPr id="3" name="Content Placeholder 2">
            <a:extLst>
              <a:ext uri="{FF2B5EF4-FFF2-40B4-BE49-F238E27FC236}">
                <a16:creationId xmlns:a16="http://schemas.microsoft.com/office/drawing/2014/main" id="{B3580B0E-398E-29C8-D1E3-71D1EC7F4E59}"/>
              </a:ext>
            </a:extLst>
          </p:cNvPr>
          <p:cNvSpPr>
            <a:spLocks noGrp="1"/>
          </p:cNvSpPr>
          <p:nvPr>
            <p:ph idx="1"/>
          </p:nvPr>
        </p:nvSpPr>
        <p:spPr>
          <a:xfrm>
            <a:off x="135835" y="778865"/>
            <a:ext cx="11928010" cy="5907615"/>
          </a:xfrm>
        </p:spPr>
        <p:txBody>
          <a:bodyPr>
            <a:normAutofit fontScale="92500" lnSpcReduction="10000"/>
          </a:bodyPr>
          <a:lstStyle/>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Low cost: </a:t>
            </a:r>
            <a:r>
              <a:rPr lang="en-US" sz="2400" dirty="0">
                <a:latin typeface="Times New Roman" panose="02020603050405020304" pitchFamily="18" charset="0"/>
                <a:cs typeface="Times New Roman" panose="02020603050405020304" pitchFamily="18" charset="0"/>
              </a:rPr>
              <a:t>WSNs consist of small, low-cost sensors that are easy to deploy, making them a cost-effective solution for many applications.</a:t>
            </a:r>
          </a:p>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Wireless communication: </a:t>
            </a:r>
            <a:r>
              <a:rPr lang="en-US" sz="2400" dirty="0">
                <a:latin typeface="Times New Roman" panose="02020603050405020304" pitchFamily="18" charset="0"/>
                <a:cs typeface="Times New Roman" panose="02020603050405020304" pitchFamily="18" charset="0"/>
              </a:rPr>
              <a:t>WSNs eliminate the need for wired connections, which can be costly and difficult to install. Wireless communication also enables flexible deployment and reconfiguration of the network.</a:t>
            </a:r>
          </a:p>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Energy efficiency: </a:t>
            </a:r>
            <a:r>
              <a:rPr lang="en-US" sz="2400" dirty="0">
                <a:latin typeface="Times New Roman" panose="02020603050405020304" pitchFamily="18" charset="0"/>
                <a:cs typeface="Times New Roman" panose="02020603050405020304" pitchFamily="18" charset="0"/>
              </a:rPr>
              <a:t>WSNs use low-power devices and protocols to conserve energy, enabling long-term operation without the need for frequent battery replacements.</a:t>
            </a:r>
          </a:p>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Scalability: </a:t>
            </a:r>
            <a:r>
              <a:rPr lang="en-US" sz="2400" dirty="0">
                <a:latin typeface="Times New Roman" panose="02020603050405020304" pitchFamily="18" charset="0"/>
                <a:cs typeface="Times New Roman" panose="02020603050405020304" pitchFamily="18" charset="0"/>
              </a:rPr>
              <a:t>WSNs can be scaled up or down easily by adding or removing sensors, making them suitable for a range of applications and environments.</a:t>
            </a:r>
          </a:p>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Real-time monitoring: </a:t>
            </a:r>
            <a:r>
              <a:rPr lang="en-US" sz="2400" dirty="0">
                <a:latin typeface="Times New Roman" panose="02020603050405020304" pitchFamily="18" charset="0"/>
                <a:cs typeface="Times New Roman" panose="02020603050405020304" pitchFamily="18" charset="0"/>
              </a:rPr>
              <a:t>WSNs enable real-time monitoring of physical phenomena in the environment, providing timely information for decision making and control.</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1912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ADD-92DF-76E4-B0EF-2B9AF52ADD82}"/>
              </a:ext>
            </a:extLst>
          </p:cNvPr>
          <p:cNvSpPr>
            <a:spLocks noGrp="1"/>
          </p:cNvSpPr>
          <p:nvPr>
            <p:ph type="title"/>
          </p:nvPr>
        </p:nvSpPr>
        <p:spPr>
          <a:xfrm>
            <a:off x="162340" y="156404"/>
            <a:ext cx="10515600" cy="420066"/>
          </a:xfrm>
        </p:spPr>
        <p:txBody>
          <a:bodyPr>
            <a:normAutofit fontScale="90000"/>
          </a:bodyPr>
          <a:lstStyle/>
          <a:p>
            <a:r>
              <a:rPr lang="en-IN" b="1" dirty="0">
                <a:solidFill>
                  <a:schemeClr val="accent6"/>
                </a:solidFill>
              </a:rPr>
              <a:t>Disadvantages</a:t>
            </a:r>
          </a:p>
        </p:txBody>
      </p:sp>
      <p:sp>
        <p:nvSpPr>
          <p:cNvPr id="3" name="Content Placeholder 2">
            <a:extLst>
              <a:ext uri="{FF2B5EF4-FFF2-40B4-BE49-F238E27FC236}">
                <a16:creationId xmlns:a16="http://schemas.microsoft.com/office/drawing/2014/main" id="{2D032A44-0752-A2BB-135B-9760ADAFF550}"/>
              </a:ext>
            </a:extLst>
          </p:cNvPr>
          <p:cNvSpPr>
            <a:spLocks noGrp="1"/>
          </p:cNvSpPr>
          <p:nvPr>
            <p:ph idx="1"/>
          </p:nvPr>
        </p:nvSpPr>
        <p:spPr>
          <a:xfrm>
            <a:off x="162340" y="735496"/>
            <a:ext cx="11891115" cy="5824330"/>
          </a:xfrm>
        </p:spPr>
        <p:txBody>
          <a:bodyPr>
            <a:noAutofit/>
          </a:bodyPr>
          <a:lstStyle/>
          <a:p>
            <a:pPr algn="just"/>
            <a:r>
              <a:rPr lang="en-US" sz="2400" dirty="0">
                <a:solidFill>
                  <a:schemeClr val="accent6"/>
                </a:solidFill>
                <a:latin typeface="Times New Roman" panose="02020603050405020304" pitchFamily="18" charset="0"/>
                <a:cs typeface="Times New Roman" panose="02020603050405020304" pitchFamily="18" charset="0"/>
              </a:rPr>
              <a:t>Limited range: </a:t>
            </a:r>
            <a:r>
              <a:rPr lang="en-US" sz="2400" dirty="0">
                <a:latin typeface="Times New Roman" panose="02020603050405020304" pitchFamily="18" charset="0"/>
                <a:cs typeface="Times New Roman" panose="02020603050405020304" pitchFamily="18" charset="0"/>
              </a:rPr>
              <a:t>The range of wireless communication in WSNs is limited, which can be a challenge for large-scale deployments or in environments with obstacles that obstruct radio signals.</a:t>
            </a:r>
          </a:p>
          <a:p>
            <a:pPr algn="just"/>
            <a:r>
              <a:rPr lang="en-US" sz="2400" dirty="0">
                <a:solidFill>
                  <a:schemeClr val="accent6"/>
                </a:solidFill>
                <a:latin typeface="Times New Roman" panose="02020603050405020304" pitchFamily="18" charset="0"/>
                <a:cs typeface="Times New Roman" panose="02020603050405020304" pitchFamily="18" charset="0"/>
              </a:rPr>
              <a:t>Limited processing power: </a:t>
            </a:r>
            <a:r>
              <a:rPr lang="en-US" sz="2400" dirty="0">
                <a:latin typeface="Times New Roman" panose="02020603050405020304" pitchFamily="18" charset="0"/>
                <a:cs typeface="Times New Roman" panose="02020603050405020304" pitchFamily="18" charset="0"/>
              </a:rPr>
              <a:t>WSNs use low-power devices, which may have limited processing power and memory, making it difficult to perform complex computations or support advanced applications.</a:t>
            </a:r>
          </a:p>
          <a:p>
            <a:pPr algn="just"/>
            <a:r>
              <a:rPr lang="en-US" sz="2400" dirty="0">
                <a:solidFill>
                  <a:schemeClr val="accent6"/>
                </a:solidFill>
                <a:latin typeface="Times New Roman" panose="02020603050405020304" pitchFamily="18" charset="0"/>
                <a:cs typeface="Times New Roman" panose="02020603050405020304" pitchFamily="18" charset="0"/>
              </a:rPr>
              <a:t>Data security: </a:t>
            </a:r>
            <a:r>
              <a:rPr lang="en-US" sz="2400" dirty="0">
                <a:latin typeface="Times New Roman" panose="02020603050405020304" pitchFamily="18" charset="0"/>
                <a:cs typeface="Times New Roman" panose="02020603050405020304" pitchFamily="18" charset="0"/>
              </a:rPr>
              <a:t>WSNs are vulnerable to security threats, such as eavesdropping, tampering, and denial of service attacks, which can compromise the confidentiality, integrity, and availability of data.</a:t>
            </a:r>
          </a:p>
          <a:p>
            <a:pPr algn="just"/>
            <a:r>
              <a:rPr lang="en-US" sz="2400" dirty="0">
                <a:solidFill>
                  <a:schemeClr val="accent6"/>
                </a:solidFill>
                <a:latin typeface="Times New Roman" panose="02020603050405020304" pitchFamily="18" charset="0"/>
                <a:cs typeface="Times New Roman" panose="02020603050405020304" pitchFamily="18" charset="0"/>
              </a:rPr>
              <a:t>Interference: </a:t>
            </a:r>
            <a:r>
              <a:rPr lang="en-US" sz="2400" dirty="0">
                <a:latin typeface="Times New Roman" panose="02020603050405020304" pitchFamily="18" charset="0"/>
                <a:cs typeface="Times New Roman" panose="02020603050405020304" pitchFamily="18" charset="0"/>
              </a:rPr>
              <a:t>Wireless communication in WSNs can be susceptible to interference from other wireless devices or radio signals, which can degrade the quality of data transmission.</a:t>
            </a:r>
          </a:p>
          <a:p>
            <a:pPr algn="just"/>
            <a:r>
              <a:rPr lang="en-US" sz="2400" dirty="0">
                <a:solidFill>
                  <a:schemeClr val="accent6"/>
                </a:solidFill>
                <a:latin typeface="Times New Roman" panose="02020603050405020304" pitchFamily="18" charset="0"/>
                <a:cs typeface="Times New Roman" panose="02020603050405020304" pitchFamily="18" charset="0"/>
              </a:rPr>
              <a:t>Deployment challenges: </a:t>
            </a:r>
            <a:r>
              <a:rPr lang="en-US" sz="2400" dirty="0">
                <a:latin typeface="Times New Roman" panose="02020603050405020304" pitchFamily="18" charset="0"/>
                <a:cs typeface="Times New Roman" panose="02020603050405020304" pitchFamily="18" charset="0"/>
              </a:rPr>
              <a:t>Deploying WSNs can be challenging due to the need for proper sensor placement, power management, and network configuration, which can require significant time and resources.</a:t>
            </a:r>
          </a:p>
        </p:txBody>
      </p:sp>
    </p:spTree>
    <p:extLst>
      <p:ext uri="{BB962C8B-B14F-4D97-AF65-F5344CB8AC3E}">
        <p14:creationId xmlns:p14="http://schemas.microsoft.com/office/powerpoint/2010/main" val="1077057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039E-E9E9-8236-E3C3-F307B18BA288}"/>
              </a:ext>
            </a:extLst>
          </p:cNvPr>
          <p:cNvSpPr>
            <a:spLocks noGrp="1"/>
          </p:cNvSpPr>
          <p:nvPr>
            <p:ph type="title"/>
          </p:nvPr>
        </p:nvSpPr>
        <p:spPr>
          <a:xfrm>
            <a:off x="131619" y="74180"/>
            <a:ext cx="10515600" cy="642793"/>
          </a:xfrm>
        </p:spPr>
        <p:txBody>
          <a:bodyPr>
            <a:normAutofit fontScale="90000"/>
          </a:bodyPr>
          <a:lstStyle/>
          <a:p>
            <a:r>
              <a:rPr lang="en-IN" b="1" dirty="0">
                <a:solidFill>
                  <a:schemeClr val="accent2"/>
                </a:solidFill>
              </a:rPr>
              <a:t>Bluetooth</a:t>
            </a:r>
          </a:p>
        </p:txBody>
      </p:sp>
      <p:sp>
        <p:nvSpPr>
          <p:cNvPr id="3" name="Content Placeholder 2">
            <a:extLst>
              <a:ext uri="{FF2B5EF4-FFF2-40B4-BE49-F238E27FC236}">
                <a16:creationId xmlns:a16="http://schemas.microsoft.com/office/drawing/2014/main" id="{1BF2F822-00FC-6B83-89FD-B720B009D248}"/>
              </a:ext>
            </a:extLst>
          </p:cNvPr>
          <p:cNvSpPr>
            <a:spLocks noGrp="1"/>
          </p:cNvSpPr>
          <p:nvPr>
            <p:ph idx="1"/>
          </p:nvPr>
        </p:nvSpPr>
        <p:spPr>
          <a:xfrm>
            <a:off x="131619" y="675408"/>
            <a:ext cx="11928762" cy="5765149"/>
          </a:xfrm>
        </p:spPr>
        <p:txBody>
          <a:bodyPr>
            <a:normAutofit/>
          </a:bodyPr>
          <a:lstStyle/>
          <a:p>
            <a:pPr algn="just">
              <a:lnSpc>
                <a:spcPct val="150000"/>
              </a:lnSpc>
            </a:pP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Bluetooth is used for </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short-range</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 wireless voice and data communication. </a:t>
            </a:r>
          </a:p>
          <a:p>
            <a:pPr algn="just">
              <a:lnSpc>
                <a:spcPct val="150000"/>
              </a:lnSpc>
            </a:pP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It is a Wireless </a:t>
            </a:r>
            <a:r>
              <a:rPr lang="en-US" sz="2400" i="0" dirty="0">
                <a:solidFill>
                  <a:schemeClr val="accent6"/>
                </a:solidFill>
                <a:effectLst/>
                <a:highlight>
                  <a:srgbClr val="FFFFFF"/>
                </a:highlight>
                <a:latin typeface="Times New Roman" panose="02020603050405020304" pitchFamily="18" charset="0"/>
                <a:cs typeface="Times New Roman" panose="02020603050405020304" pitchFamily="18" charset="0"/>
              </a:rPr>
              <a:t>Personal Area Network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(WPAN) technology and is used for data communications over smaller distances.</a:t>
            </a:r>
          </a:p>
          <a:p>
            <a:pPr algn="just">
              <a:lnSpc>
                <a:spcPct val="150000"/>
              </a:lnSpc>
            </a:pP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It operates within the unlicensed, business, scientific, and clinical (ISM) bands from </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2.4 GHz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to </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2.485 GHz.</a:t>
            </a:r>
          </a:p>
          <a:p>
            <a:pPr algn="just">
              <a:lnSpc>
                <a:spcPct val="150000"/>
              </a:lnSpc>
            </a:pP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Bluetooth stages up to 10 meters. Depending upon the version, it presents information up to at least </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1 Mbps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or </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3 Mbps</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 </a:t>
            </a:r>
          </a:p>
          <a:p>
            <a:pPr algn="just">
              <a:lnSpc>
                <a:spcPct val="150000"/>
              </a:lnSpc>
            </a:pP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A Bluetooth network is called a </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piconet</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 and a group of interconnected piconets is called a </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scatter net</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3824199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08D3-B2B8-61C4-D33A-3D58CC04BBC5}"/>
              </a:ext>
            </a:extLst>
          </p:cNvPr>
          <p:cNvSpPr>
            <a:spLocks noGrp="1"/>
          </p:cNvSpPr>
          <p:nvPr>
            <p:ph type="title"/>
          </p:nvPr>
        </p:nvSpPr>
        <p:spPr>
          <a:xfrm>
            <a:off x="142461" y="681037"/>
            <a:ext cx="10515600" cy="111953"/>
          </a:xfrm>
        </p:spPr>
        <p:txBody>
          <a:bodyPr>
            <a:normAutofit fontScale="90000"/>
          </a:bodyPr>
          <a:lstStyle/>
          <a:p>
            <a:r>
              <a:rPr lang="en-IN" b="1" i="0" dirty="0">
                <a:solidFill>
                  <a:schemeClr val="accent2"/>
                </a:solidFill>
                <a:effectLst/>
                <a:highlight>
                  <a:srgbClr val="FFFFFF"/>
                </a:highlight>
                <a:latin typeface="Nunito" pitchFamily="2" charset="0"/>
              </a:rPr>
              <a:t>Key Features of Bluetooth</a:t>
            </a:r>
            <a:br>
              <a:rPr lang="en-IN" b="1" i="0" dirty="0">
                <a:solidFill>
                  <a:schemeClr val="accent2"/>
                </a:solidFill>
                <a:effectLst/>
                <a:highlight>
                  <a:srgbClr val="FFFFFF"/>
                </a:highlight>
                <a:latin typeface="Nunito" pitchFamily="2" charset="0"/>
              </a:rPr>
            </a:br>
            <a:endParaRPr lang="en-IN" dirty="0">
              <a:solidFill>
                <a:schemeClr val="accent2"/>
              </a:solidFill>
            </a:endParaRPr>
          </a:p>
        </p:txBody>
      </p:sp>
      <p:sp>
        <p:nvSpPr>
          <p:cNvPr id="3" name="Content Placeholder 2">
            <a:extLst>
              <a:ext uri="{FF2B5EF4-FFF2-40B4-BE49-F238E27FC236}">
                <a16:creationId xmlns:a16="http://schemas.microsoft.com/office/drawing/2014/main" id="{4DB8B784-19C4-4060-D12B-FA5E4BEEB091}"/>
              </a:ext>
            </a:extLst>
          </p:cNvPr>
          <p:cNvSpPr>
            <a:spLocks noGrp="1"/>
          </p:cNvSpPr>
          <p:nvPr>
            <p:ph idx="1"/>
          </p:nvPr>
        </p:nvSpPr>
        <p:spPr>
          <a:xfrm>
            <a:off x="142461" y="1018309"/>
            <a:ext cx="11796693" cy="5541517"/>
          </a:xfrm>
        </p:spPr>
        <p:txBody>
          <a:bodyPr>
            <a:normAutofit fontScale="92500"/>
          </a:bodyPr>
          <a:lstStyle/>
          <a:p>
            <a:pPr algn="just" fontAlgn="base">
              <a:lnSpc>
                <a:spcPct val="150000"/>
              </a:lnSpc>
              <a:buFont typeface="Arial" panose="020B0604020202020204" pitchFamily="34" charset="0"/>
              <a:buChar char="•"/>
            </a:pP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Bluetooth is a wireless LAN technology designed to connect devices of different functions such as telephones, notebooks, computers, cameras, printers, coffee makers, and so on. A Bluetooth LAN is an </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ad hoc network</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 which means that the network is formed spontaneously. </a:t>
            </a:r>
          </a:p>
          <a:p>
            <a:pPr marL="0" indent="0" algn="just" fontAlgn="base">
              <a:lnSpc>
                <a:spcPct val="150000"/>
              </a:lnSpc>
              <a:buNone/>
            </a:pPr>
            <a:endPar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lnSpc>
                <a:spcPct val="150000"/>
              </a:lnSpc>
              <a:buFont typeface="Arial" panose="020B0604020202020204" pitchFamily="34" charset="0"/>
              <a:buChar char="•"/>
            </a:pP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The transmission capacity of Bluetooth is 720 kbps.</a:t>
            </a:r>
          </a:p>
          <a:p>
            <a:pPr algn="just" fontAlgn="base">
              <a:lnSpc>
                <a:spcPct val="150000"/>
              </a:lnSpc>
              <a:buFont typeface="Arial" panose="020B0604020202020204" pitchFamily="34" charset="0"/>
              <a:buChar char="•"/>
            </a:pP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Bluetooth is a wireless device.</a:t>
            </a:r>
          </a:p>
          <a:p>
            <a:pPr algn="just" fontAlgn="base">
              <a:lnSpc>
                <a:spcPct val="150000"/>
              </a:lnSpc>
              <a:buFont typeface="Arial" panose="020B0604020202020204" pitchFamily="34" charset="0"/>
              <a:buChar char="•"/>
            </a:pP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Bluetooth is a Low-cost and short-distance radio communications standard.</a:t>
            </a:r>
          </a:p>
          <a:p>
            <a:pPr algn="just" fontAlgn="base">
              <a:lnSpc>
                <a:spcPct val="150000"/>
              </a:lnSpc>
              <a:buFont typeface="Arial" panose="020B0604020202020204" pitchFamily="34" charset="0"/>
              <a:buChar char="•"/>
            </a:pP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Bluetooth is robust and flexible.</a:t>
            </a:r>
          </a:p>
          <a:p>
            <a:pPr algn="just" fontAlgn="base">
              <a:lnSpc>
                <a:spcPct val="150000"/>
              </a:lnSpc>
              <a:buFont typeface="Arial" panose="020B0604020202020204" pitchFamily="34" charset="0"/>
              <a:buChar char="•"/>
            </a:pP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The basic architecture unit of Bluetooth is a piconet.</a:t>
            </a:r>
          </a:p>
          <a:p>
            <a:endParaRPr lang="en-IN" dirty="0"/>
          </a:p>
        </p:txBody>
      </p:sp>
    </p:spTree>
    <p:extLst>
      <p:ext uri="{BB962C8B-B14F-4D97-AF65-F5344CB8AC3E}">
        <p14:creationId xmlns:p14="http://schemas.microsoft.com/office/powerpoint/2010/main" val="3715608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489B-04DC-29E3-5813-C8E82A6F0534}"/>
              </a:ext>
            </a:extLst>
          </p:cNvPr>
          <p:cNvSpPr>
            <a:spLocks noGrp="1"/>
          </p:cNvSpPr>
          <p:nvPr>
            <p:ph type="title"/>
          </p:nvPr>
        </p:nvSpPr>
        <p:spPr>
          <a:xfrm>
            <a:off x="90054" y="681037"/>
            <a:ext cx="10515600" cy="195984"/>
          </a:xfrm>
        </p:spPr>
        <p:txBody>
          <a:bodyPr>
            <a:normAutofit fontScale="90000"/>
          </a:bodyPr>
          <a:lstStyle/>
          <a:p>
            <a:r>
              <a:rPr lang="en-IN" b="1" i="0" dirty="0">
                <a:solidFill>
                  <a:schemeClr val="accent2"/>
                </a:solidFill>
                <a:effectLst/>
                <a:highlight>
                  <a:srgbClr val="FFFFFF"/>
                </a:highlight>
                <a:latin typeface="Nunito" pitchFamily="2" charset="0"/>
              </a:rPr>
              <a:t>Architecture of Bluetooth</a:t>
            </a:r>
            <a:br>
              <a:rPr lang="en-IN" b="1" i="0" dirty="0">
                <a:solidFill>
                  <a:schemeClr val="accent2"/>
                </a:solidFill>
                <a:effectLst/>
                <a:highlight>
                  <a:srgbClr val="FFFFFF"/>
                </a:highlight>
                <a:latin typeface="Nunito" pitchFamily="2" charset="0"/>
              </a:rPr>
            </a:br>
            <a:endParaRPr lang="en-IN" dirty="0">
              <a:solidFill>
                <a:schemeClr val="accent2"/>
              </a:solidFill>
            </a:endParaRPr>
          </a:p>
        </p:txBody>
      </p:sp>
      <p:sp>
        <p:nvSpPr>
          <p:cNvPr id="3" name="Content Placeholder 2">
            <a:extLst>
              <a:ext uri="{FF2B5EF4-FFF2-40B4-BE49-F238E27FC236}">
                <a16:creationId xmlns:a16="http://schemas.microsoft.com/office/drawing/2014/main" id="{E0DAD79E-4744-0704-AEAF-D0CBA9236F99}"/>
              </a:ext>
            </a:extLst>
          </p:cNvPr>
          <p:cNvSpPr>
            <a:spLocks noGrp="1"/>
          </p:cNvSpPr>
          <p:nvPr>
            <p:ph idx="1"/>
          </p:nvPr>
        </p:nvSpPr>
        <p:spPr>
          <a:xfrm>
            <a:off x="90054" y="964096"/>
            <a:ext cx="11911446" cy="5685182"/>
          </a:xfrm>
        </p:spPr>
        <p:txBody>
          <a:bodyPr>
            <a:normAutofit fontScale="92500"/>
          </a:bodyPr>
          <a:lstStyle/>
          <a:p>
            <a:pPr algn="just">
              <a:lnSpc>
                <a:spcPct val="150000"/>
              </a:lnSpc>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The architecture of Bluetooth defines two types of networks:</a:t>
            </a:r>
          </a:p>
          <a:p>
            <a:pPr algn="just">
              <a:lnSpc>
                <a:spcPct val="150000"/>
              </a:lnSpc>
            </a:pPr>
            <a:r>
              <a:rPr lang="en-IN" sz="2600" b="1" i="0" dirty="0">
                <a:solidFill>
                  <a:schemeClr val="accent2"/>
                </a:solidFill>
                <a:effectLst/>
                <a:highlight>
                  <a:srgbClr val="FFFFFF"/>
                </a:highlight>
                <a:latin typeface="Times New Roman" panose="02020603050405020304" pitchFamily="18" charset="0"/>
                <a:cs typeface="Times New Roman" panose="02020603050405020304" pitchFamily="18" charset="0"/>
              </a:rPr>
              <a:t>Piconet</a:t>
            </a:r>
          </a:p>
          <a:p>
            <a:pPr algn="just">
              <a:lnSpc>
                <a:spcPct val="150000"/>
              </a:lnSpc>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Piconet is a type of Bluetooth network that contains</a:t>
            </a:r>
            <a:r>
              <a:rPr lang="en-US" sz="26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one </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primary node </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called the master node and seven active secondary nodes called </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slave nodes</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 </a:t>
            </a:r>
          </a:p>
          <a:p>
            <a:pPr algn="just">
              <a:lnSpc>
                <a:spcPct val="150000"/>
              </a:lnSpc>
            </a:pPr>
            <a:r>
              <a:rPr lang="en-US" sz="2600" dirty="0">
                <a:solidFill>
                  <a:srgbClr val="273239"/>
                </a:solidFill>
                <a:highlight>
                  <a:srgbClr val="FFFFFF"/>
                </a:highlight>
                <a:latin typeface="Times New Roman" panose="02020603050405020304" pitchFamily="18" charset="0"/>
                <a:cs typeface="Times New Roman" panose="02020603050405020304" pitchFamily="18" charset="0"/>
              </a:rPr>
              <a:t>T</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here is a total of 8 active nodes which are present at a distance of 10 meters.</a:t>
            </a:r>
          </a:p>
          <a:p>
            <a:pPr algn="just">
              <a:lnSpc>
                <a:spcPct val="150000"/>
              </a:lnSpc>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The communication between the primary and secondary nodes can be one-to-one or one-to-many.</a:t>
            </a:r>
          </a:p>
          <a:p>
            <a:pPr algn="just">
              <a:lnSpc>
                <a:spcPct val="150000"/>
              </a:lnSpc>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Possible communication is only between the </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master and slave</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Slave-slave</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 communication is not possible.</a:t>
            </a:r>
            <a:endParaRPr lang="en-US" sz="2600" dirty="0">
              <a:solidFill>
                <a:srgbClr val="273239"/>
              </a:solidFill>
              <a:highlight>
                <a:srgbClr val="FFFFFF"/>
              </a:highligh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63119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2D6772FF-631E-A25D-29DB-ED73D4F93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918" y="332509"/>
            <a:ext cx="10272995" cy="6016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6266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201663-3F57-9138-B8D4-BF4EAE415E14}"/>
              </a:ext>
            </a:extLst>
          </p:cNvPr>
          <p:cNvSpPr>
            <a:spLocks noGrp="1"/>
          </p:cNvSpPr>
          <p:nvPr>
            <p:ph idx="1"/>
          </p:nvPr>
        </p:nvSpPr>
        <p:spPr>
          <a:xfrm>
            <a:off x="259773" y="228600"/>
            <a:ext cx="11736757" cy="5948363"/>
          </a:xfrm>
        </p:spPr>
        <p:txBody>
          <a:bodyPr/>
          <a:lstStyle/>
          <a:p>
            <a:r>
              <a:rPr lang="en-IN" b="1" i="0" dirty="0">
                <a:solidFill>
                  <a:srgbClr val="273239"/>
                </a:solidFill>
                <a:effectLst/>
                <a:highlight>
                  <a:srgbClr val="FFFFFF"/>
                </a:highlight>
                <a:latin typeface="Nunito" pitchFamily="2" charset="0"/>
              </a:rPr>
              <a:t>Scatternet</a:t>
            </a:r>
          </a:p>
          <a:p>
            <a:pPr algn="just">
              <a:lnSpc>
                <a:spcPct val="150000"/>
              </a:lnSpc>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It is formed by using various piconets. </a:t>
            </a:r>
          </a:p>
          <a:p>
            <a:pPr algn="just">
              <a:lnSpc>
                <a:spcPct val="150000"/>
              </a:lnSpc>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A </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slave</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 that is present in one piconet can act as </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master</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 or we can say primary in another piconet. </a:t>
            </a:r>
          </a:p>
          <a:p>
            <a:pPr algn="just">
              <a:lnSpc>
                <a:spcPct val="150000"/>
              </a:lnSpc>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This kind of node can receive a message from a master in one piconet and deliver the message to its </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slave </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in the other piconet where it is acting as a </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master</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 </a:t>
            </a:r>
          </a:p>
          <a:p>
            <a:pPr algn="just">
              <a:lnSpc>
                <a:spcPct val="150000"/>
              </a:lnSpc>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This type of node is referred to as a </a:t>
            </a:r>
            <a:r>
              <a:rPr lang="en-US" sz="2600" b="0" i="0" dirty="0">
                <a:solidFill>
                  <a:schemeClr val="accent2"/>
                </a:solidFill>
                <a:effectLst/>
                <a:highlight>
                  <a:srgbClr val="FFFFFF"/>
                </a:highlight>
                <a:latin typeface="Times New Roman" panose="02020603050405020304" pitchFamily="18" charset="0"/>
                <a:cs typeface="Times New Roman" panose="02020603050405020304" pitchFamily="18" charset="0"/>
              </a:rPr>
              <a:t>bridge node</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 </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4197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1FC81F8C-0636-3A04-471A-A9C2BA3D2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973" y="436418"/>
            <a:ext cx="10172700" cy="5705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9180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CA45BA-0E9B-5795-016A-A4802290940B}"/>
              </a:ext>
            </a:extLst>
          </p:cNvPr>
          <p:cNvPicPr>
            <a:picLocks noChangeAspect="1"/>
          </p:cNvPicPr>
          <p:nvPr/>
        </p:nvPicPr>
        <p:blipFill>
          <a:blip r:embed="rId2"/>
          <a:stretch>
            <a:fillRect/>
          </a:stretch>
        </p:blipFill>
        <p:spPr>
          <a:xfrm>
            <a:off x="264696" y="264695"/>
            <a:ext cx="11670630" cy="6376737"/>
          </a:xfrm>
          <a:prstGeom prst="rect">
            <a:avLst/>
          </a:prstGeom>
        </p:spPr>
      </p:pic>
    </p:spTree>
    <p:extLst>
      <p:ext uri="{BB962C8B-B14F-4D97-AF65-F5344CB8AC3E}">
        <p14:creationId xmlns:p14="http://schemas.microsoft.com/office/powerpoint/2010/main" val="2818650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7B0704-1AE4-7D24-C979-7FA42574C13E}"/>
              </a:ext>
            </a:extLst>
          </p:cNvPr>
          <p:cNvSpPr>
            <a:spLocks noGrp="1"/>
          </p:cNvSpPr>
          <p:nvPr>
            <p:ph idx="1"/>
          </p:nvPr>
        </p:nvSpPr>
        <p:spPr>
          <a:xfrm>
            <a:off x="391391" y="207818"/>
            <a:ext cx="6560127" cy="6099464"/>
          </a:xfrm>
        </p:spPr>
        <p:txBody>
          <a:bodyPr>
            <a:normAutofit/>
          </a:bodyPr>
          <a:lstStyle/>
          <a:p>
            <a:pPr algn="just"/>
            <a:r>
              <a:rPr lang="en-US" sz="2400" dirty="0">
                <a:solidFill>
                  <a:schemeClr val="accent2"/>
                </a:solidFill>
                <a:latin typeface="Times New Roman" panose="02020603050405020304" pitchFamily="18" charset="0"/>
                <a:cs typeface="Times New Roman" panose="02020603050405020304" pitchFamily="18" charset="0"/>
              </a:rPr>
              <a:t>Connection-oriented service </a:t>
            </a:r>
            <a:r>
              <a:rPr lang="en-US" sz="2400" dirty="0">
                <a:latin typeface="Times New Roman" panose="02020603050405020304" pitchFamily="18" charset="0"/>
                <a:cs typeface="Times New Roman" panose="02020603050405020304" pitchFamily="18" charset="0"/>
              </a:rPr>
              <a:t>is related to the telephone system. It includes connection establishment and connection termination. In a connection-oriented service, the </a:t>
            </a:r>
            <a:r>
              <a:rPr lang="en-US" sz="2400" dirty="0">
                <a:solidFill>
                  <a:schemeClr val="accent2"/>
                </a:solidFill>
                <a:latin typeface="Times New Roman" panose="02020603050405020304" pitchFamily="18" charset="0"/>
                <a:cs typeface="Times New Roman" panose="02020603050405020304" pitchFamily="18" charset="0"/>
              </a:rPr>
              <a:t>Handshake method</a:t>
            </a:r>
            <a:r>
              <a:rPr lang="en-US" sz="2400" dirty="0">
                <a:latin typeface="Times New Roman" panose="02020603050405020304" pitchFamily="18" charset="0"/>
                <a:cs typeface="Times New Roman" panose="02020603050405020304" pitchFamily="18" charset="0"/>
              </a:rPr>
              <a:t> is used to establish the connection between sender and receiver. </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solidFill>
                  <a:schemeClr val="accent2"/>
                </a:solidFill>
                <a:latin typeface="Times New Roman" panose="02020603050405020304" pitchFamily="18" charset="0"/>
                <a:cs typeface="Times New Roman" panose="02020603050405020304" pitchFamily="18" charset="0"/>
              </a:rPr>
              <a:t>Connection-less service </a:t>
            </a:r>
            <a:r>
              <a:rPr lang="en-US" sz="2400" dirty="0">
                <a:latin typeface="Times New Roman" panose="02020603050405020304" pitchFamily="18" charset="0"/>
                <a:cs typeface="Times New Roman" panose="02020603050405020304" pitchFamily="18" charset="0"/>
              </a:rPr>
              <a:t>is related to the postal system. It does not include any connection establishment and connection termination. Connection-less Service does not give a guarantee of reliability. In this, </a:t>
            </a:r>
            <a:r>
              <a:rPr lang="en-US" sz="2400" dirty="0">
                <a:solidFill>
                  <a:schemeClr val="accent2"/>
                </a:solidFill>
                <a:latin typeface="Times New Roman" panose="02020603050405020304" pitchFamily="18" charset="0"/>
                <a:cs typeface="Times New Roman" panose="02020603050405020304" pitchFamily="18" charset="0"/>
              </a:rPr>
              <a:t>Packets</a:t>
            </a:r>
            <a:r>
              <a:rPr lang="en-US" sz="2400" dirty="0">
                <a:latin typeface="Times New Roman" panose="02020603050405020304" pitchFamily="18" charset="0"/>
                <a:cs typeface="Times New Roman" panose="02020603050405020304" pitchFamily="18" charset="0"/>
              </a:rPr>
              <a:t> do not follow the same path to reach their destination.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8454027-DF37-5A24-D26B-ECD88C2D422E}"/>
              </a:ext>
            </a:extLst>
          </p:cNvPr>
          <p:cNvPicPr>
            <a:picLocks noChangeAspect="1"/>
          </p:cNvPicPr>
          <p:nvPr/>
        </p:nvPicPr>
        <p:blipFill>
          <a:blip r:embed="rId2"/>
          <a:stretch>
            <a:fillRect/>
          </a:stretch>
        </p:blipFill>
        <p:spPr>
          <a:xfrm>
            <a:off x="7126808" y="328787"/>
            <a:ext cx="4417289" cy="2110923"/>
          </a:xfrm>
          <a:prstGeom prst="rect">
            <a:avLst/>
          </a:prstGeom>
        </p:spPr>
      </p:pic>
      <p:pic>
        <p:nvPicPr>
          <p:cNvPr id="7" name="Picture 6">
            <a:extLst>
              <a:ext uri="{FF2B5EF4-FFF2-40B4-BE49-F238E27FC236}">
                <a16:creationId xmlns:a16="http://schemas.microsoft.com/office/drawing/2014/main" id="{C7376AEC-9DC0-5079-4488-3C0FCF7F9348}"/>
              </a:ext>
            </a:extLst>
          </p:cNvPr>
          <p:cNvPicPr>
            <a:picLocks noChangeAspect="1"/>
          </p:cNvPicPr>
          <p:nvPr/>
        </p:nvPicPr>
        <p:blipFill>
          <a:blip r:embed="rId3"/>
          <a:stretch>
            <a:fillRect/>
          </a:stretch>
        </p:blipFill>
        <p:spPr>
          <a:xfrm>
            <a:off x="7384773" y="2808845"/>
            <a:ext cx="4298948" cy="2751058"/>
          </a:xfrm>
          <a:prstGeom prst="rect">
            <a:avLst/>
          </a:prstGeom>
        </p:spPr>
      </p:pic>
    </p:spTree>
    <p:extLst>
      <p:ext uri="{BB962C8B-B14F-4D97-AF65-F5344CB8AC3E}">
        <p14:creationId xmlns:p14="http://schemas.microsoft.com/office/powerpoint/2010/main" val="2945846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FCF54-EBDE-EBF3-5400-50D1D912EB17}"/>
              </a:ext>
            </a:extLst>
          </p:cNvPr>
          <p:cNvSpPr>
            <a:spLocks noGrp="1"/>
          </p:cNvSpPr>
          <p:nvPr>
            <p:ph type="title"/>
          </p:nvPr>
        </p:nvSpPr>
        <p:spPr>
          <a:xfrm>
            <a:off x="111740" y="79601"/>
            <a:ext cx="10515600" cy="611620"/>
          </a:xfrm>
        </p:spPr>
        <p:txBody>
          <a:bodyPr>
            <a:normAutofit/>
          </a:bodyPr>
          <a:lstStyle/>
          <a:p>
            <a:r>
              <a:rPr lang="en-IN" sz="2400" b="1" i="0" dirty="0">
                <a:solidFill>
                  <a:schemeClr val="accent2"/>
                </a:solidFill>
                <a:effectLst/>
                <a:highlight>
                  <a:srgbClr val="FFFFFF"/>
                </a:highlight>
                <a:latin typeface="Nunito" pitchFamily="2" charset="0"/>
              </a:rPr>
              <a:t>Bluetooth Protocol Stack</a:t>
            </a:r>
            <a:endParaRPr lang="en-IN" sz="2400" dirty="0">
              <a:solidFill>
                <a:schemeClr val="accent2"/>
              </a:solidFill>
            </a:endParaRPr>
          </a:p>
        </p:txBody>
      </p:sp>
      <p:sp>
        <p:nvSpPr>
          <p:cNvPr id="3" name="Content Placeholder 2">
            <a:extLst>
              <a:ext uri="{FF2B5EF4-FFF2-40B4-BE49-F238E27FC236}">
                <a16:creationId xmlns:a16="http://schemas.microsoft.com/office/drawing/2014/main" id="{48472139-EB69-1EDF-76B2-2AA8F6161ED4}"/>
              </a:ext>
            </a:extLst>
          </p:cNvPr>
          <p:cNvSpPr>
            <a:spLocks noGrp="1"/>
          </p:cNvSpPr>
          <p:nvPr>
            <p:ph idx="1"/>
          </p:nvPr>
        </p:nvSpPr>
        <p:spPr>
          <a:xfrm>
            <a:off x="111739" y="803261"/>
            <a:ext cx="11874851" cy="5975137"/>
          </a:xfrm>
        </p:spPr>
        <p:txBody>
          <a:bodyPr>
            <a:normAutofit fontScale="85000" lnSpcReduction="10000"/>
          </a:bodyPr>
          <a:lstStyle/>
          <a:p>
            <a:pPr algn="just" fontAlgn="base">
              <a:lnSpc>
                <a:spcPct val="150000"/>
              </a:lnSpc>
              <a:buFont typeface="Arial" panose="020B0604020202020204" pitchFamily="34" charset="0"/>
              <a:buChar char="•"/>
            </a:pPr>
            <a:r>
              <a:rPr lang="en-US" sz="2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Radio (RF) Layer:</a:t>
            </a:r>
            <a:r>
              <a:rPr lang="en-US" sz="2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200" b="0" i="0" dirty="0">
                <a:effectLst/>
                <a:highlight>
                  <a:srgbClr val="FFFFFF"/>
                </a:highlight>
                <a:latin typeface="Times New Roman" panose="02020603050405020304" pitchFamily="18" charset="0"/>
                <a:cs typeface="Times New Roman" panose="02020603050405020304" pitchFamily="18" charset="0"/>
              </a:rPr>
              <a:t>It specifies the details of the air interface, including frequency, the use of frequency hopping and transmit power. It performs modulation/demodulation of the data into RF signals. It defines the physical characteristics of Bluetooth transceivers. It defines two types of physical links: connection-less and connection-oriented.  </a:t>
            </a:r>
          </a:p>
          <a:p>
            <a:pPr algn="just" fontAlgn="base">
              <a:lnSpc>
                <a:spcPct val="150000"/>
              </a:lnSpc>
              <a:buFont typeface="Arial" panose="020B0604020202020204" pitchFamily="34" charset="0"/>
              <a:buChar char="•"/>
            </a:pPr>
            <a:r>
              <a:rPr lang="en-US" sz="2200" b="1" i="0" dirty="0">
                <a:solidFill>
                  <a:schemeClr val="accent1"/>
                </a:solidFill>
                <a:effectLst/>
                <a:highlight>
                  <a:srgbClr val="FFFFFF"/>
                </a:highlight>
                <a:latin typeface="Times New Roman" panose="02020603050405020304" pitchFamily="18" charset="0"/>
                <a:cs typeface="Times New Roman" panose="02020603050405020304" pitchFamily="18" charset="0"/>
              </a:rPr>
              <a:t>Baseband Link Layer:</a:t>
            </a:r>
            <a:r>
              <a:rPr lang="en-US" sz="2200" b="0" i="0" dirty="0">
                <a:solidFill>
                  <a:schemeClr val="accent1"/>
                </a:solidFill>
                <a:effectLst/>
                <a:highlight>
                  <a:srgbClr val="FFFFFF"/>
                </a:highlight>
                <a:latin typeface="Times New Roman" panose="02020603050405020304" pitchFamily="18" charset="0"/>
                <a:cs typeface="Times New Roman" panose="02020603050405020304" pitchFamily="18" charset="0"/>
              </a:rPr>
              <a:t> </a:t>
            </a:r>
            <a:r>
              <a:rPr lang="en-US" sz="2200" b="0" i="0" dirty="0">
                <a:effectLst/>
                <a:highlight>
                  <a:srgbClr val="FFFFFF"/>
                </a:highlight>
                <a:latin typeface="Times New Roman" panose="02020603050405020304" pitchFamily="18" charset="0"/>
                <a:cs typeface="Times New Roman" panose="02020603050405020304" pitchFamily="18" charset="0"/>
              </a:rPr>
              <a:t>The baseband is the digital engine of a Bluetooth system and is equivalent to the </a:t>
            </a:r>
            <a:r>
              <a:rPr lang="en-US" sz="2200" b="0" i="0" u="sng" dirty="0">
                <a:effectLst/>
                <a:highlight>
                  <a:srgbClr val="FFFFFF"/>
                </a:highlight>
                <a:latin typeface="Times New Roman" panose="02020603050405020304" pitchFamily="18" charset="0"/>
                <a:cs typeface="Times New Roman" panose="02020603050405020304" pitchFamily="18" charset="0"/>
              </a:rPr>
              <a:t>MAC</a:t>
            </a:r>
            <a:r>
              <a:rPr lang="en-US" sz="2200" b="0" i="0" dirty="0">
                <a:effectLst/>
                <a:highlight>
                  <a:srgbClr val="FFFFFF"/>
                </a:highlight>
                <a:latin typeface="Times New Roman" panose="02020603050405020304" pitchFamily="18" charset="0"/>
                <a:cs typeface="Times New Roman" panose="02020603050405020304" pitchFamily="18" charset="0"/>
              </a:rPr>
              <a:t> sublayer in LANs.  It performs the connection establishment within a piconet, addressing, packet format, timing and power control. </a:t>
            </a:r>
          </a:p>
          <a:p>
            <a:pPr algn="just" fontAlgn="base">
              <a:lnSpc>
                <a:spcPct val="150000"/>
              </a:lnSpc>
              <a:buFont typeface="Arial" panose="020B0604020202020204" pitchFamily="34" charset="0"/>
              <a:buChar char="•"/>
            </a:pPr>
            <a:r>
              <a:rPr lang="en-US" sz="2200" b="1" i="0" dirty="0">
                <a:solidFill>
                  <a:schemeClr val="accent1"/>
                </a:solidFill>
                <a:effectLst/>
                <a:highlight>
                  <a:srgbClr val="FFFFFF"/>
                </a:highlight>
                <a:latin typeface="Times New Roman" panose="02020603050405020304" pitchFamily="18" charset="0"/>
                <a:cs typeface="Times New Roman" panose="02020603050405020304" pitchFamily="18" charset="0"/>
              </a:rPr>
              <a:t>Link Manager Protocol Layer:</a:t>
            </a:r>
            <a:r>
              <a:rPr lang="en-US" sz="2200" b="0" i="0" dirty="0">
                <a:solidFill>
                  <a:schemeClr val="accent1"/>
                </a:solidFill>
                <a:effectLst/>
                <a:highlight>
                  <a:srgbClr val="FFFFFF"/>
                </a:highlight>
                <a:latin typeface="Times New Roman" panose="02020603050405020304" pitchFamily="18" charset="0"/>
                <a:cs typeface="Times New Roman" panose="02020603050405020304" pitchFamily="18" charset="0"/>
              </a:rPr>
              <a:t> </a:t>
            </a:r>
            <a:r>
              <a:rPr lang="en-US" sz="2200" b="0" i="0" dirty="0">
                <a:effectLst/>
                <a:highlight>
                  <a:srgbClr val="FFFFFF"/>
                </a:highlight>
                <a:latin typeface="Times New Roman" panose="02020603050405020304" pitchFamily="18" charset="0"/>
                <a:cs typeface="Times New Roman" panose="02020603050405020304" pitchFamily="18" charset="0"/>
              </a:rPr>
              <a:t>It performs the management of the already established links which includes authentication and encryption processes. It is responsible for creating the links, monitoring their health, and terminating them gracefully upon command or failure. </a:t>
            </a:r>
          </a:p>
          <a:p>
            <a:pPr algn="just">
              <a:lnSpc>
                <a:spcPct val="150000"/>
              </a:lnSpc>
            </a:pPr>
            <a:r>
              <a:rPr lang="en-US" sz="2200" b="1" dirty="0">
                <a:solidFill>
                  <a:schemeClr val="accent2"/>
                </a:solidFill>
                <a:latin typeface="Times New Roman" panose="02020603050405020304" pitchFamily="18" charset="0"/>
                <a:cs typeface="Times New Roman" panose="02020603050405020304" pitchFamily="18" charset="0"/>
              </a:rPr>
              <a:t>Logical Link Control and Adaption (L2CAP) Protocol Layer:</a:t>
            </a:r>
            <a:r>
              <a:rPr lang="en-US" sz="2200" dirty="0">
                <a:latin typeface="Times New Roman" panose="02020603050405020304" pitchFamily="18" charset="0"/>
                <a:cs typeface="Times New Roman" panose="02020603050405020304" pitchFamily="18" charset="0"/>
              </a:rPr>
              <a:t> It is also known as the heart of the Bluetooth protocol stack. It allows the communication between upper and lower layers of the Bluetooth protocol stack. It packages the data packets received from upper layers into the form expected by lower layers. It also performs segmentation and multiplexing.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787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4F227C-595F-5051-5FAA-9B9938EC14C9}"/>
              </a:ext>
            </a:extLst>
          </p:cNvPr>
          <p:cNvSpPr>
            <a:spLocks noGrp="1"/>
          </p:cNvSpPr>
          <p:nvPr>
            <p:ph idx="1"/>
          </p:nvPr>
        </p:nvSpPr>
        <p:spPr>
          <a:xfrm>
            <a:off x="201644" y="124691"/>
            <a:ext cx="11788712" cy="6452754"/>
          </a:xfrm>
        </p:spPr>
        <p:txBody>
          <a:bodyPr>
            <a:normAutofit fontScale="92500" lnSpcReduction="20000"/>
          </a:bodyPr>
          <a:lstStyle/>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Service Discovery Protocol (SDP) Layer: </a:t>
            </a:r>
            <a:r>
              <a:rPr lang="en-US" sz="2400" dirty="0">
                <a:latin typeface="Times New Roman" panose="02020603050405020304" pitchFamily="18" charset="0"/>
                <a:cs typeface="Times New Roman" panose="02020603050405020304" pitchFamily="18" charset="0"/>
              </a:rPr>
              <a:t>It is short for Service Discovery Protocol. It allows discovering the services available on another Bluetooth-enabled device.  </a:t>
            </a:r>
          </a:p>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RF Comm Layer: </a:t>
            </a:r>
            <a:r>
              <a:rPr lang="en-US" sz="2400" dirty="0">
                <a:latin typeface="Times New Roman" panose="02020603050405020304" pitchFamily="18" charset="0"/>
                <a:cs typeface="Times New Roman" panose="02020603050405020304" pitchFamily="18" charset="0"/>
              </a:rPr>
              <a:t>It is a cable replacement protocol. It is short for Radio Frontend Component. It provides a serial interface with WAP and OBEX. It also provides emulation of serial ports over the logical link control and adaption protocol(L2CAP). The protocol is based on the (European Telecommunications Standards Institute )ETSI standard (Technical Specification) TS 07.10.</a:t>
            </a:r>
          </a:p>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OBEX: </a:t>
            </a:r>
            <a:r>
              <a:rPr lang="en-US" sz="2400" dirty="0">
                <a:latin typeface="Times New Roman" panose="02020603050405020304" pitchFamily="18" charset="0"/>
                <a:cs typeface="Times New Roman" panose="02020603050405020304" pitchFamily="18" charset="0"/>
              </a:rPr>
              <a:t>It is short for Object Exchange. It is a communication protocol to exchange objects between 2 devices. </a:t>
            </a:r>
          </a:p>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WAP:</a:t>
            </a:r>
            <a:r>
              <a:rPr lang="en-US" sz="2400" dirty="0">
                <a:latin typeface="Times New Roman" panose="02020603050405020304" pitchFamily="18" charset="0"/>
                <a:cs typeface="Times New Roman" panose="02020603050405020304" pitchFamily="18" charset="0"/>
              </a:rPr>
              <a:t> It is short for Wireless Access Protocol. It is used for internet access. </a:t>
            </a:r>
          </a:p>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TCS:</a:t>
            </a:r>
            <a:r>
              <a:rPr lang="en-US" sz="2400" dirty="0">
                <a:latin typeface="Times New Roman" panose="02020603050405020304" pitchFamily="18" charset="0"/>
                <a:cs typeface="Times New Roman" panose="02020603050405020304" pitchFamily="18" charset="0"/>
              </a:rPr>
              <a:t> It is short for Telephony Control Protocol. It provides telephony service. The basic function of this layer is call control (setup &amp; release) and group management for the gateway serving multiple devices.</a:t>
            </a:r>
          </a:p>
          <a:p>
            <a:pPr algn="just">
              <a:lnSpc>
                <a:spcPct val="150000"/>
              </a:lnSpc>
            </a:pPr>
            <a:r>
              <a:rPr lang="en-US" sz="2400" dirty="0">
                <a:solidFill>
                  <a:schemeClr val="accent6"/>
                </a:solidFill>
                <a:latin typeface="Times New Roman" panose="02020603050405020304" pitchFamily="18" charset="0"/>
                <a:cs typeface="Times New Roman" panose="02020603050405020304" pitchFamily="18" charset="0"/>
              </a:rPr>
              <a:t>Application Layer: </a:t>
            </a:r>
            <a:r>
              <a:rPr lang="en-US" sz="2400" dirty="0">
                <a:latin typeface="Times New Roman" panose="02020603050405020304" pitchFamily="18" charset="0"/>
                <a:cs typeface="Times New Roman" panose="02020603050405020304" pitchFamily="18" charset="0"/>
              </a:rPr>
              <a:t>It enables the user to interact with the application.</a:t>
            </a:r>
          </a:p>
          <a:p>
            <a:endParaRPr lang="en-IN" dirty="0"/>
          </a:p>
        </p:txBody>
      </p:sp>
    </p:spTree>
    <p:extLst>
      <p:ext uri="{BB962C8B-B14F-4D97-AF65-F5344CB8AC3E}">
        <p14:creationId xmlns:p14="http://schemas.microsoft.com/office/powerpoint/2010/main" val="162171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A221C9CE-87B5-F79D-C2EA-604189E96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491" y="623454"/>
            <a:ext cx="10349346" cy="581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22BC8A63-A817-0129-316C-F25D249E0BF2}"/>
              </a:ext>
            </a:extLst>
          </p:cNvPr>
          <p:cNvSpPr txBox="1"/>
          <p:nvPr/>
        </p:nvSpPr>
        <p:spPr>
          <a:xfrm>
            <a:off x="210416" y="158234"/>
            <a:ext cx="6094268" cy="369332"/>
          </a:xfrm>
          <a:prstGeom prst="rect">
            <a:avLst/>
          </a:prstGeom>
          <a:noFill/>
        </p:spPr>
        <p:txBody>
          <a:bodyPr wrap="square">
            <a:spAutoFit/>
          </a:bodyPr>
          <a:lstStyle/>
          <a:p>
            <a:r>
              <a:rPr lang="en-US" altLang="en-US" sz="1800" i="1" dirty="0">
                <a:latin typeface="Times New Roman" panose="02020603050405020304" pitchFamily="18" charset="0"/>
              </a:rPr>
              <a:t>Bluetooth layers</a:t>
            </a:r>
            <a:endParaRPr lang="en-IN" dirty="0"/>
          </a:p>
        </p:txBody>
      </p:sp>
    </p:spTree>
    <p:extLst>
      <p:ext uri="{BB962C8B-B14F-4D97-AF65-F5344CB8AC3E}">
        <p14:creationId xmlns:p14="http://schemas.microsoft.com/office/powerpoint/2010/main" val="3976049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CCFF-FE0E-A7AC-E24B-0A0457609025}"/>
              </a:ext>
            </a:extLst>
          </p:cNvPr>
          <p:cNvSpPr>
            <a:spLocks noGrp="1"/>
          </p:cNvSpPr>
          <p:nvPr>
            <p:ph type="title"/>
          </p:nvPr>
        </p:nvSpPr>
        <p:spPr>
          <a:xfrm>
            <a:off x="269863" y="146672"/>
            <a:ext cx="10515600" cy="409674"/>
          </a:xfrm>
        </p:spPr>
        <p:txBody>
          <a:bodyPr>
            <a:normAutofit fontScale="90000"/>
          </a:bodyPr>
          <a:lstStyle/>
          <a:p>
            <a:r>
              <a:rPr lang="en-US" b="1" dirty="0">
                <a:solidFill>
                  <a:schemeClr val="accent2"/>
                </a:solidFill>
              </a:rPr>
              <a:t>What is Wi-Fi?</a:t>
            </a:r>
            <a:endParaRPr lang="en-IN" b="1" dirty="0">
              <a:solidFill>
                <a:schemeClr val="accent2"/>
              </a:solidFill>
            </a:endParaRPr>
          </a:p>
        </p:txBody>
      </p:sp>
      <p:sp>
        <p:nvSpPr>
          <p:cNvPr id="3" name="Content Placeholder 2">
            <a:extLst>
              <a:ext uri="{FF2B5EF4-FFF2-40B4-BE49-F238E27FC236}">
                <a16:creationId xmlns:a16="http://schemas.microsoft.com/office/drawing/2014/main" id="{460F17F4-900D-0E01-1709-7AF49A05F3CD}"/>
              </a:ext>
            </a:extLst>
          </p:cNvPr>
          <p:cNvSpPr>
            <a:spLocks noGrp="1"/>
          </p:cNvSpPr>
          <p:nvPr>
            <p:ph idx="1"/>
          </p:nvPr>
        </p:nvSpPr>
        <p:spPr>
          <a:xfrm>
            <a:off x="183572" y="797911"/>
            <a:ext cx="11824855" cy="3498122"/>
          </a:xfrm>
        </p:spPr>
        <p:txBody>
          <a:bodyPr>
            <a:normAutofit/>
          </a:bodyPr>
          <a:lstStyle/>
          <a:p>
            <a:pPr algn="just"/>
            <a:r>
              <a:rPr lang="en-US" sz="2400" dirty="0">
                <a:latin typeface="Times New Roman" panose="02020603050405020304" pitchFamily="18" charset="0"/>
                <a:cs typeface="Times New Roman" panose="02020603050405020304" pitchFamily="18" charset="0"/>
              </a:rPr>
              <a:t>Wi-Fi is a wireless networking technology that allows devices such as computers (laptops and desktops), mobile devices (smart phones and wearables), and other equipment (printers and video cameras) to interface with the </a:t>
            </a:r>
            <a:r>
              <a:rPr lang="en-US" sz="2400" dirty="0">
                <a:solidFill>
                  <a:schemeClr val="accent2"/>
                </a:solidFill>
                <a:latin typeface="Times New Roman" panose="02020603050405020304" pitchFamily="18" charset="0"/>
                <a:cs typeface="Times New Roman" panose="02020603050405020304" pitchFamily="18" charset="0"/>
              </a:rPr>
              <a:t>Internet</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It allows these devices and many more to exchange information with one another, creating a </a:t>
            </a:r>
            <a:r>
              <a:rPr lang="en-US" sz="2400" dirty="0">
                <a:solidFill>
                  <a:schemeClr val="accent2"/>
                </a:solidFill>
                <a:latin typeface="Times New Roman" panose="02020603050405020304" pitchFamily="18" charset="0"/>
                <a:cs typeface="Times New Roman" panose="02020603050405020304" pitchFamily="18" charset="0"/>
              </a:rPr>
              <a:t>network</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Wi-Fi uses a </a:t>
            </a:r>
            <a:r>
              <a:rPr lang="en-US" sz="2400" dirty="0">
                <a:solidFill>
                  <a:schemeClr val="accent2"/>
                </a:solidFill>
                <a:latin typeface="Times New Roman" panose="02020603050405020304" pitchFamily="18" charset="0"/>
                <a:cs typeface="Times New Roman" panose="02020603050405020304" pitchFamily="18" charset="0"/>
              </a:rPr>
              <a:t>radio technology </a:t>
            </a:r>
            <a:r>
              <a:rPr lang="en-US" sz="2400" dirty="0">
                <a:latin typeface="Times New Roman" panose="02020603050405020304" pitchFamily="18" charset="0"/>
                <a:cs typeface="Times New Roman" panose="02020603050405020304" pitchFamily="18" charset="0"/>
              </a:rPr>
              <a:t>known as </a:t>
            </a:r>
            <a:r>
              <a:rPr lang="en-US" sz="2400" dirty="0">
                <a:solidFill>
                  <a:srgbClr val="00B050"/>
                </a:solidFill>
                <a:latin typeface="Times New Roman" panose="02020603050405020304" pitchFamily="18" charset="0"/>
                <a:cs typeface="Times New Roman" panose="02020603050405020304" pitchFamily="18" charset="0"/>
              </a:rPr>
              <a:t>802.11</a:t>
            </a:r>
            <a:r>
              <a:rPr lang="en-US" sz="2400" dirty="0">
                <a:latin typeface="Times New Roman" panose="02020603050405020304" pitchFamily="18" charset="0"/>
                <a:cs typeface="Times New Roman" panose="02020603050405020304" pitchFamily="18" charset="0"/>
              </a:rPr>
              <a:t>, which can transmit data over short distances using </a:t>
            </a:r>
            <a:r>
              <a:rPr lang="en-US" sz="2400" dirty="0">
                <a:solidFill>
                  <a:srgbClr val="00B050"/>
                </a:solidFill>
                <a:latin typeface="Times New Roman" panose="02020603050405020304" pitchFamily="18" charset="0"/>
                <a:cs typeface="Times New Roman" panose="02020603050405020304" pitchFamily="18" charset="0"/>
              </a:rPr>
              <a:t>high frequencies</a:t>
            </a:r>
            <a:r>
              <a:rPr lang="en-US" sz="2400" dirty="0">
                <a:latin typeface="Times New Roman" panose="02020603050405020304" pitchFamily="18" charset="0"/>
                <a:cs typeface="Times New Roman" panose="02020603050405020304" pitchFamily="18" charset="0"/>
              </a:rPr>
              <a:t>.</a:t>
            </a:r>
          </a:p>
          <a:p>
            <a:pPr marL="0" indent="0" algn="just">
              <a:buNone/>
            </a:pPr>
            <a:endParaRPr lang="en-IN" sz="2400" dirty="0"/>
          </a:p>
        </p:txBody>
      </p:sp>
      <p:pic>
        <p:nvPicPr>
          <p:cNvPr id="1028" name="Picture 4">
            <a:extLst>
              <a:ext uri="{FF2B5EF4-FFF2-40B4-BE49-F238E27FC236}">
                <a16:creationId xmlns:a16="http://schemas.microsoft.com/office/drawing/2014/main" id="{FA794442-0567-2F9E-2CCF-94A4FEE2D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231" y="3429000"/>
            <a:ext cx="7349535" cy="26951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6585636-9B66-61F4-B720-94A9FB820073}"/>
              </a:ext>
            </a:extLst>
          </p:cNvPr>
          <p:cNvSpPr txBox="1"/>
          <p:nvPr/>
        </p:nvSpPr>
        <p:spPr>
          <a:xfrm>
            <a:off x="1048274" y="6341996"/>
            <a:ext cx="10272395" cy="369332"/>
          </a:xfrm>
          <a:prstGeom prst="rect">
            <a:avLst/>
          </a:prstGeom>
          <a:noFill/>
        </p:spPr>
        <p:txBody>
          <a:bodyPr wrap="square">
            <a:spAutoFit/>
          </a:bodyPr>
          <a:lstStyle/>
          <a:p>
            <a:r>
              <a:rPr lang="en-IN" dirty="0">
                <a:hlinkClick r:id="rId3"/>
              </a:rPr>
              <a:t>https://www.copperpodip.com/post/demystifying-wi-fi-a-comprehensive-comparison-of-wi-fi-5-6-and-7</a:t>
            </a:r>
            <a:endParaRPr lang="en-IN" dirty="0"/>
          </a:p>
        </p:txBody>
      </p:sp>
    </p:spTree>
    <p:extLst>
      <p:ext uri="{BB962C8B-B14F-4D97-AF65-F5344CB8AC3E}">
        <p14:creationId xmlns:p14="http://schemas.microsoft.com/office/powerpoint/2010/main" val="2435991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D70FC3-288B-DD29-F54C-3937EF6A433B}"/>
              </a:ext>
            </a:extLst>
          </p:cNvPr>
          <p:cNvSpPr>
            <a:spLocks noGrp="1"/>
          </p:cNvSpPr>
          <p:nvPr>
            <p:ph idx="1"/>
          </p:nvPr>
        </p:nvSpPr>
        <p:spPr>
          <a:xfrm>
            <a:off x="122582" y="871467"/>
            <a:ext cx="11903766" cy="5658541"/>
          </a:xfrm>
        </p:spPr>
        <p:txBody>
          <a:bodyPr>
            <a:normAutofit fontScale="92500" lnSpcReduction="20000"/>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The components of an IEEE 802.11 architecture are as follows</a:t>
            </a:r>
          </a:p>
          <a:p>
            <a:pPr algn="just">
              <a:lnSpc>
                <a:spcPct val="150000"/>
              </a:lnSpc>
              <a:buFont typeface="Arial" panose="020B0604020202020204" pitchFamily="34" charset="0"/>
              <a:buChar char="•"/>
            </a:pPr>
            <a:r>
              <a:rPr lang="en-US" sz="2400" b="1" i="0" dirty="0">
                <a:solidFill>
                  <a:schemeClr val="accent2"/>
                </a:solidFill>
                <a:effectLst/>
                <a:latin typeface="Times New Roman" panose="02020603050405020304" pitchFamily="18" charset="0"/>
                <a:cs typeface="Times New Roman" panose="02020603050405020304" pitchFamily="18" charset="0"/>
              </a:rPr>
              <a:t>Stations (STA)</a:t>
            </a:r>
            <a:r>
              <a:rPr lang="en-US" sz="2400" dirty="0">
                <a:solidFill>
                  <a:schemeClr val="accent2"/>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Stations comprises of all devices and equipment that are connected to the wireless LAN. A station can be of two types</a:t>
            </a:r>
          </a:p>
          <a:p>
            <a:pPr marL="742950" lvl="1" indent="-285750" algn="just">
              <a:lnSpc>
                <a:spcPct val="150000"/>
              </a:lnSpc>
              <a:buFont typeface="Arial" panose="020B0604020202020204" pitchFamily="34" charset="0"/>
              <a:buChar char="•"/>
            </a:pPr>
            <a:r>
              <a:rPr lang="en-US" b="0" i="0" dirty="0">
                <a:solidFill>
                  <a:srgbClr val="0070C0"/>
                </a:solidFill>
                <a:effectLst/>
                <a:latin typeface="Times New Roman" panose="02020603050405020304" pitchFamily="18" charset="0"/>
                <a:cs typeface="Times New Roman" panose="02020603050405020304" pitchFamily="18" charset="0"/>
              </a:rPr>
              <a:t>Wireless Access Point (WAP): </a:t>
            </a:r>
            <a:r>
              <a:rPr lang="en-US" b="0" i="0" dirty="0">
                <a:solidFill>
                  <a:srgbClr val="000000"/>
                </a:solidFill>
                <a:effectLst/>
                <a:latin typeface="Times New Roman" panose="02020603050405020304" pitchFamily="18" charset="0"/>
                <a:cs typeface="Times New Roman" panose="02020603050405020304" pitchFamily="18" charset="0"/>
              </a:rPr>
              <a:t>WAPs or simply access points (AP) are generally wireless routers that form the base stations or access.</a:t>
            </a:r>
          </a:p>
          <a:p>
            <a:pPr marL="742950" lvl="1" indent="-285750" algn="just">
              <a:lnSpc>
                <a:spcPct val="150000"/>
              </a:lnSpc>
              <a:buFont typeface="Arial" panose="020B0604020202020204" pitchFamily="34" charset="0"/>
              <a:buChar char="•"/>
            </a:pPr>
            <a:r>
              <a:rPr lang="en-US" b="0" i="0" dirty="0">
                <a:solidFill>
                  <a:srgbClr val="0070C0"/>
                </a:solidFill>
                <a:effectLst/>
                <a:latin typeface="Times New Roman" panose="02020603050405020304" pitchFamily="18" charset="0"/>
                <a:cs typeface="Times New Roman" panose="02020603050405020304" pitchFamily="18" charset="0"/>
              </a:rPr>
              <a:t>Client.</a:t>
            </a:r>
            <a:r>
              <a:rPr lang="en-US" b="0" i="0" dirty="0">
                <a:solidFill>
                  <a:srgbClr val="000000"/>
                </a:solidFill>
                <a:effectLst/>
                <a:latin typeface="Times New Roman" panose="02020603050405020304" pitchFamily="18" charset="0"/>
                <a:cs typeface="Times New Roman" panose="02020603050405020304" pitchFamily="18" charset="0"/>
              </a:rPr>
              <a:t> Clients are workstations, computers, laptops, printers, smartphones, etc.</a:t>
            </a:r>
          </a:p>
          <a:p>
            <a:pPr marL="0" indent="0">
              <a:lnSpc>
                <a:spcPct val="150000"/>
              </a:lnSpc>
              <a:buNone/>
            </a:pPr>
            <a:r>
              <a:rPr lang="en-US" sz="2400" b="0" i="0" dirty="0">
                <a:solidFill>
                  <a:srgbClr val="000000"/>
                </a:solidFill>
                <a:effectLst/>
                <a:latin typeface="Times New Roman" panose="02020603050405020304" pitchFamily="18" charset="0"/>
                <a:cs typeface="Times New Roman" panose="02020603050405020304" pitchFamily="18" charset="0"/>
              </a:rPr>
              <a:t>Each station has a wireless network interface controller.</a:t>
            </a:r>
          </a:p>
          <a:p>
            <a:pPr algn="just">
              <a:lnSpc>
                <a:spcPct val="150000"/>
              </a:lnSpc>
              <a:buFont typeface="Arial" panose="020B0604020202020204" pitchFamily="34" charset="0"/>
              <a:buChar char="•"/>
            </a:pPr>
            <a:r>
              <a:rPr lang="en-US" sz="2400" b="1" i="0" dirty="0">
                <a:solidFill>
                  <a:schemeClr val="accent2"/>
                </a:solidFill>
                <a:effectLst/>
                <a:latin typeface="Times New Roman" panose="02020603050405020304" pitchFamily="18" charset="0"/>
                <a:cs typeface="Times New Roman" panose="02020603050405020304" pitchFamily="18" charset="0"/>
              </a:rPr>
              <a:t>Basic Service Set (BSS)</a:t>
            </a:r>
            <a:r>
              <a:rPr lang="en-US" sz="2400" dirty="0">
                <a:solidFill>
                  <a:schemeClr val="accent2"/>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A basic service set is a group of stations communicating at the physical layer level. BSS can be of two categories depending upon the mode of operation:</a:t>
            </a:r>
          </a:p>
          <a:p>
            <a:pPr marL="742950" lvl="1" indent="-285750" algn="just">
              <a:lnSpc>
                <a:spcPct val="150000"/>
              </a:lnSpc>
              <a:buFont typeface="Arial" panose="020B0604020202020204" pitchFamily="34" charset="0"/>
              <a:buChar char="•"/>
            </a:pPr>
            <a:r>
              <a:rPr lang="en-US" b="0" i="0" dirty="0">
                <a:solidFill>
                  <a:srgbClr val="0070C0"/>
                </a:solidFill>
                <a:effectLst/>
                <a:latin typeface="Times New Roman" panose="02020603050405020304" pitchFamily="18" charset="0"/>
                <a:cs typeface="Times New Roman" panose="02020603050405020304" pitchFamily="18" charset="0"/>
              </a:rPr>
              <a:t>Infrastructure BSS: </a:t>
            </a:r>
            <a:r>
              <a:rPr lang="en-US" dirty="0">
                <a:solidFill>
                  <a:srgbClr val="000000"/>
                </a:solidFill>
                <a:latin typeface="Times New Roman" panose="02020603050405020304" pitchFamily="18" charset="0"/>
                <a:cs typeface="Times New Roman" panose="02020603050405020304" pitchFamily="18" charset="0"/>
              </a:rPr>
              <a:t>T</a:t>
            </a:r>
            <a:r>
              <a:rPr lang="en-US" b="0" i="0" dirty="0">
                <a:solidFill>
                  <a:srgbClr val="000000"/>
                </a:solidFill>
                <a:effectLst/>
                <a:latin typeface="Times New Roman" panose="02020603050405020304" pitchFamily="18" charset="0"/>
                <a:cs typeface="Times New Roman" panose="02020603050405020304" pitchFamily="18" charset="0"/>
              </a:rPr>
              <a:t>he devices communicate with other devices through access points.</a:t>
            </a:r>
          </a:p>
          <a:p>
            <a:pPr marL="742950" lvl="1" indent="-285750" algn="just">
              <a:lnSpc>
                <a:spcPct val="150000"/>
              </a:lnSpc>
              <a:buFont typeface="Arial" panose="020B0604020202020204" pitchFamily="34" charset="0"/>
              <a:buChar char="•"/>
            </a:pPr>
            <a:r>
              <a:rPr lang="en-US" b="0" i="0" dirty="0">
                <a:solidFill>
                  <a:srgbClr val="0070C0"/>
                </a:solidFill>
                <a:effectLst/>
                <a:latin typeface="Times New Roman" panose="02020603050405020304" pitchFamily="18" charset="0"/>
                <a:cs typeface="Times New Roman" panose="02020603050405020304" pitchFamily="18" charset="0"/>
              </a:rPr>
              <a:t>Independent BSS: </a:t>
            </a:r>
            <a:r>
              <a:rPr lang="en-US" dirty="0">
                <a:solidFill>
                  <a:srgbClr val="000000"/>
                </a:solidFill>
                <a:latin typeface="Times New Roman" panose="02020603050405020304" pitchFamily="18" charset="0"/>
                <a:cs typeface="Times New Roman" panose="02020603050405020304" pitchFamily="18" charset="0"/>
              </a:rPr>
              <a:t>T</a:t>
            </a:r>
            <a:r>
              <a:rPr lang="en-US" b="0" i="0" dirty="0">
                <a:solidFill>
                  <a:srgbClr val="000000"/>
                </a:solidFill>
                <a:effectLst/>
                <a:latin typeface="Times New Roman" panose="02020603050405020304" pitchFamily="18" charset="0"/>
                <a:cs typeface="Times New Roman" panose="02020603050405020304" pitchFamily="18" charset="0"/>
              </a:rPr>
              <a:t>he devices communicate in a peer-to-peer basis in an ad hoc manner.</a:t>
            </a:r>
          </a:p>
          <a:p>
            <a:pPr marL="0" indent="0">
              <a:buNone/>
            </a:pPr>
            <a:endParaRPr lang="en-IN" dirty="0"/>
          </a:p>
        </p:txBody>
      </p:sp>
      <p:sp>
        <p:nvSpPr>
          <p:cNvPr id="4" name="Title 1">
            <a:extLst>
              <a:ext uri="{FF2B5EF4-FFF2-40B4-BE49-F238E27FC236}">
                <a16:creationId xmlns:a16="http://schemas.microsoft.com/office/drawing/2014/main" id="{A23AB76A-F2F0-92AB-186D-FDC5022A2706}"/>
              </a:ext>
            </a:extLst>
          </p:cNvPr>
          <p:cNvSpPr>
            <a:spLocks noGrp="1"/>
          </p:cNvSpPr>
          <p:nvPr>
            <p:ph type="title"/>
          </p:nvPr>
        </p:nvSpPr>
        <p:spPr>
          <a:xfrm>
            <a:off x="231913" y="241092"/>
            <a:ext cx="10515600" cy="439945"/>
          </a:xfrm>
        </p:spPr>
        <p:txBody>
          <a:bodyPr>
            <a:normAutofit fontScale="90000"/>
          </a:bodyPr>
          <a:lstStyle/>
          <a:p>
            <a:r>
              <a:rPr lang="en-IN" b="1" i="0" dirty="0">
                <a:solidFill>
                  <a:srgbClr val="00B050"/>
                </a:solidFill>
                <a:effectLst/>
                <a:latin typeface="var(--ff-lato)"/>
              </a:rPr>
              <a:t>IEEE 802.11 Architecture</a:t>
            </a:r>
            <a:endParaRPr lang="en-IN" b="1" dirty="0">
              <a:solidFill>
                <a:srgbClr val="00B050"/>
              </a:solidFill>
            </a:endParaRPr>
          </a:p>
        </p:txBody>
      </p:sp>
    </p:spTree>
    <p:extLst>
      <p:ext uri="{BB962C8B-B14F-4D97-AF65-F5344CB8AC3E}">
        <p14:creationId xmlns:p14="http://schemas.microsoft.com/office/powerpoint/2010/main" val="2682508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E098A6-9A44-DB23-8FB6-EA8738EDCF3B}"/>
              </a:ext>
            </a:extLst>
          </p:cNvPr>
          <p:cNvSpPr>
            <a:spLocks noGrp="1"/>
          </p:cNvSpPr>
          <p:nvPr>
            <p:ph idx="1"/>
          </p:nvPr>
        </p:nvSpPr>
        <p:spPr>
          <a:xfrm>
            <a:off x="187187" y="198782"/>
            <a:ext cx="11817626" cy="1490870"/>
          </a:xfrm>
        </p:spPr>
        <p:txBody>
          <a:bodyPr/>
          <a:lstStyle/>
          <a:p>
            <a:pPr algn="just">
              <a:lnSpc>
                <a:spcPct val="150000"/>
              </a:lnSpc>
              <a:buFont typeface="Arial" panose="020B0604020202020204" pitchFamily="34" charset="0"/>
              <a:buChar char="•"/>
            </a:pPr>
            <a:r>
              <a:rPr lang="en-US" sz="2400" b="1" i="0" dirty="0">
                <a:solidFill>
                  <a:srgbClr val="0070C0"/>
                </a:solidFill>
                <a:effectLst/>
                <a:latin typeface="Times New Roman" panose="02020603050405020304" pitchFamily="18" charset="0"/>
                <a:cs typeface="Times New Roman" panose="02020603050405020304" pitchFamily="18" charset="0"/>
              </a:rPr>
              <a:t>Extended Service Set (ESS)</a:t>
            </a:r>
            <a:r>
              <a:rPr lang="en-US" sz="2400" dirty="0">
                <a:solidFill>
                  <a:srgbClr val="0070C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It is a set of all connected BSS.</a:t>
            </a:r>
          </a:p>
          <a:p>
            <a:pPr algn="just">
              <a:lnSpc>
                <a:spcPct val="150000"/>
              </a:lnSpc>
              <a:buFont typeface="Arial" panose="020B0604020202020204" pitchFamily="34" charset="0"/>
              <a:buChar char="•"/>
            </a:pPr>
            <a:r>
              <a:rPr lang="en-US" sz="2400" b="1" i="0" dirty="0">
                <a:solidFill>
                  <a:srgbClr val="0070C0"/>
                </a:solidFill>
                <a:effectLst/>
                <a:latin typeface="Times New Roman" panose="02020603050405020304" pitchFamily="18" charset="0"/>
                <a:cs typeface="Times New Roman" panose="02020603050405020304" pitchFamily="18" charset="0"/>
              </a:rPr>
              <a:t>Distribution System (DS)</a:t>
            </a:r>
            <a:r>
              <a:rPr lang="en-US" sz="2400" dirty="0">
                <a:solidFill>
                  <a:srgbClr val="0070C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It connects access points in ESS.</a:t>
            </a:r>
          </a:p>
          <a:p>
            <a:pPr marL="0" indent="0">
              <a:buNone/>
            </a:pPr>
            <a:endParaRPr lang="en-IN" dirty="0"/>
          </a:p>
        </p:txBody>
      </p:sp>
      <p:pic>
        <p:nvPicPr>
          <p:cNvPr id="4" name="Picture 3">
            <a:extLst>
              <a:ext uri="{FF2B5EF4-FFF2-40B4-BE49-F238E27FC236}">
                <a16:creationId xmlns:a16="http://schemas.microsoft.com/office/drawing/2014/main" id="{97980765-2C41-C78C-1105-D097C136D578}"/>
              </a:ext>
            </a:extLst>
          </p:cNvPr>
          <p:cNvPicPr>
            <a:picLocks noChangeAspect="1"/>
          </p:cNvPicPr>
          <p:nvPr/>
        </p:nvPicPr>
        <p:blipFill>
          <a:blip r:embed="rId2"/>
          <a:stretch>
            <a:fillRect/>
          </a:stretch>
        </p:blipFill>
        <p:spPr>
          <a:xfrm>
            <a:off x="1540565" y="1818861"/>
            <a:ext cx="9253330" cy="4840357"/>
          </a:xfrm>
          <a:prstGeom prst="rect">
            <a:avLst/>
          </a:prstGeom>
        </p:spPr>
      </p:pic>
    </p:spTree>
    <p:extLst>
      <p:ext uri="{BB962C8B-B14F-4D97-AF65-F5344CB8AC3E}">
        <p14:creationId xmlns:p14="http://schemas.microsoft.com/office/powerpoint/2010/main" val="932668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FA04-673D-67CE-2F0E-76A9F00803AE}"/>
              </a:ext>
            </a:extLst>
          </p:cNvPr>
          <p:cNvSpPr>
            <a:spLocks noGrp="1"/>
          </p:cNvSpPr>
          <p:nvPr>
            <p:ph type="title"/>
          </p:nvPr>
        </p:nvSpPr>
        <p:spPr>
          <a:xfrm>
            <a:off x="182218" y="186221"/>
            <a:ext cx="10515600" cy="628788"/>
          </a:xfrm>
        </p:spPr>
        <p:txBody>
          <a:bodyPr>
            <a:normAutofit fontScale="90000"/>
          </a:bodyPr>
          <a:lstStyle/>
          <a:p>
            <a:r>
              <a:rPr lang="en-US" b="1" i="0" dirty="0">
                <a:solidFill>
                  <a:srgbClr val="0070C0"/>
                </a:solidFill>
                <a:effectLst/>
                <a:latin typeface="var(--ff-lato)"/>
              </a:rPr>
              <a:t>Frame Format of IEEE 802.11</a:t>
            </a:r>
            <a:endParaRPr lang="en-IN" b="1" dirty="0">
              <a:solidFill>
                <a:srgbClr val="0070C0"/>
              </a:solidFill>
            </a:endParaRPr>
          </a:p>
        </p:txBody>
      </p:sp>
      <p:sp>
        <p:nvSpPr>
          <p:cNvPr id="3" name="Content Placeholder 2">
            <a:extLst>
              <a:ext uri="{FF2B5EF4-FFF2-40B4-BE49-F238E27FC236}">
                <a16:creationId xmlns:a16="http://schemas.microsoft.com/office/drawing/2014/main" id="{6CBAF326-50A1-14FF-8539-FA6A45E86912}"/>
              </a:ext>
            </a:extLst>
          </p:cNvPr>
          <p:cNvSpPr>
            <a:spLocks noGrp="1"/>
          </p:cNvSpPr>
          <p:nvPr>
            <p:ph idx="1"/>
          </p:nvPr>
        </p:nvSpPr>
        <p:spPr>
          <a:xfrm>
            <a:off x="182218" y="1361661"/>
            <a:ext cx="11864008" cy="465151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main fields of a frame of wireless LANs as laid down by IEEE 802.11 are </a:t>
            </a:r>
          </a:p>
          <a:p>
            <a:pPr algn="just">
              <a:buFont typeface="Arial" panose="020B0604020202020204" pitchFamily="34" charset="0"/>
              <a:buChar char="•"/>
            </a:pPr>
            <a:r>
              <a:rPr lang="en-US" sz="2400" b="1" i="0" dirty="0">
                <a:solidFill>
                  <a:schemeClr val="accent2"/>
                </a:solidFill>
                <a:effectLst/>
                <a:latin typeface="Times New Roman" panose="02020603050405020304" pitchFamily="18" charset="0"/>
                <a:cs typeface="Times New Roman" panose="02020603050405020304" pitchFamily="18" charset="0"/>
              </a:rPr>
              <a:t>Frame Control</a:t>
            </a:r>
            <a:r>
              <a:rPr lang="en-US" sz="2400" dirty="0">
                <a:solidFill>
                  <a:schemeClr val="accent2"/>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It is a </a:t>
            </a:r>
            <a:r>
              <a:rPr lang="en-US" sz="2400" b="0" i="0" dirty="0">
                <a:solidFill>
                  <a:srgbClr val="00B050"/>
                </a:solidFill>
                <a:effectLst/>
                <a:latin typeface="Times New Roman" panose="02020603050405020304" pitchFamily="18" charset="0"/>
                <a:cs typeface="Times New Roman" panose="02020603050405020304" pitchFamily="18" charset="0"/>
              </a:rPr>
              <a:t>2</a:t>
            </a:r>
            <a:r>
              <a:rPr lang="en-US" sz="2400" b="0" i="0" dirty="0">
                <a:solidFill>
                  <a:srgbClr val="000000"/>
                </a:solidFill>
                <a:effectLst/>
                <a:latin typeface="Times New Roman" panose="02020603050405020304" pitchFamily="18" charset="0"/>
                <a:cs typeface="Times New Roman" panose="02020603050405020304" pitchFamily="18" charset="0"/>
              </a:rPr>
              <a:t> bytes starting field composed of 11 subfields. It contains control information of the frame.</a:t>
            </a:r>
          </a:p>
          <a:p>
            <a:pPr algn="just">
              <a:buFont typeface="Arial" panose="020B0604020202020204" pitchFamily="34" charset="0"/>
              <a:buChar char="•"/>
            </a:pPr>
            <a:r>
              <a:rPr lang="en-US" sz="2400" b="1" i="0" dirty="0">
                <a:solidFill>
                  <a:schemeClr val="accent2"/>
                </a:solidFill>
                <a:effectLst/>
                <a:latin typeface="Times New Roman" panose="02020603050405020304" pitchFamily="18" charset="0"/>
                <a:cs typeface="Times New Roman" panose="02020603050405020304" pitchFamily="18" charset="0"/>
              </a:rPr>
              <a:t>Duration</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It is a </a:t>
            </a:r>
            <a:r>
              <a:rPr lang="en-US" sz="2400" b="0" i="0" dirty="0">
                <a:solidFill>
                  <a:srgbClr val="00B050"/>
                </a:solidFill>
                <a:effectLst/>
                <a:latin typeface="Times New Roman" panose="02020603050405020304" pitchFamily="18" charset="0"/>
                <a:cs typeface="Times New Roman" panose="02020603050405020304" pitchFamily="18" charset="0"/>
              </a:rPr>
              <a:t>2</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byte field that specifies the time period for which the frame and its acknowledgment occupy the channel.</a:t>
            </a:r>
          </a:p>
          <a:p>
            <a:pPr algn="just">
              <a:buFont typeface="Arial" panose="020B0604020202020204" pitchFamily="34" charset="0"/>
              <a:buChar char="•"/>
            </a:pPr>
            <a:r>
              <a:rPr lang="en-US" sz="2400" b="1" i="0" dirty="0">
                <a:solidFill>
                  <a:schemeClr val="accent2"/>
                </a:solidFill>
                <a:effectLst/>
                <a:latin typeface="Times New Roman" panose="02020603050405020304" pitchFamily="18" charset="0"/>
                <a:cs typeface="Times New Roman" panose="02020603050405020304" pitchFamily="18" charset="0"/>
              </a:rPr>
              <a:t>Address fields</a:t>
            </a:r>
            <a:r>
              <a:rPr lang="en-US" sz="2400" dirty="0">
                <a:solidFill>
                  <a:schemeClr val="accent2"/>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There are three </a:t>
            </a:r>
            <a:r>
              <a:rPr lang="en-US" sz="2400" b="0" i="0" dirty="0">
                <a:solidFill>
                  <a:srgbClr val="00B050"/>
                </a:solidFill>
                <a:effectLst/>
                <a:latin typeface="Times New Roman" panose="02020603050405020304" pitchFamily="18" charset="0"/>
                <a:cs typeface="Times New Roman" panose="02020603050405020304" pitchFamily="18" charset="0"/>
              </a:rPr>
              <a:t>6</a:t>
            </a:r>
            <a:r>
              <a:rPr lang="en-US" sz="2400" b="0" i="0" dirty="0">
                <a:solidFill>
                  <a:srgbClr val="000000"/>
                </a:solidFill>
                <a:effectLst/>
                <a:latin typeface="Times New Roman" panose="02020603050405020304" pitchFamily="18" charset="0"/>
                <a:cs typeface="Times New Roman" panose="02020603050405020304" pitchFamily="18" charset="0"/>
              </a:rPr>
              <a:t> byte address fields containing addresses of source, immediate destination, and final endpoint respectively.</a:t>
            </a:r>
          </a:p>
          <a:p>
            <a:pPr algn="just">
              <a:buFont typeface="Arial" panose="020B0604020202020204" pitchFamily="34" charset="0"/>
              <a:buChar char="•"/>
            </a:pPr>
            <a:r>
              <a:rPr lang="en-US" sz="2400" b="1" i="0" dirty="0">
                <a:solidFill>
                  <a:schemeClr val="accent2"/>
                </a:solidFill>
                <a:effectLst/>
                <a:latin typeface="Times New Roman" panose="02020603050405020304" pitchFamily="18" charset="0"/>
                <a:cs typeface="Times New Roman" panose="02020603050405020304" pitchFamily="18" charset="0"/>
              </a:rPr>
              <a:t>Sequence</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It a </a:t>
            </a:r>
            <a:r>
              <a:rPr lang="en-US" sz="2400" b="0" i="0" dirty="0">
                <a:solidFill>
                  <a:srgbClr val="00B050"/>
                </a:solidFill>
                <a:effectLst/>
                <a:latin typeface="Times New Roman" panose="02020603050405020304" pitchFamily="18" charset="0"/>
                <a:cs typeface="Times New Roman" panose="02020603050405020304" pitchFamily="18" charset="0"/>
              </a:rPr>
              <a:t>2</a:t>
            </a:r>
            <a:r>
              <a:rPr lang="en-US" sz="2400" b="0" i="0" dirty="0">
                <a:solidFill>
                  <a:srgbClr val="000000"/>
                </a:solidFill>
                <a:effectLst/>
                <a:latin typeface="Times New Roman" panose="02020603050405020304" pitchFamily="18" charset="0"/>
                <a:cs typeface="Times New Roman" panose="02020603050405020304" pitchFamily="18" charset="0"/>
              </a:rPr>
              <a:t> bytes field that stores the frame numbers.</a:t>
            </a:r>
          </a:p>
          <a:p>
            <a:pPr algn="just">
              <a:buFont typeface="Arial" panose="020B0604020202020204" pitchFamily="34" charset="0"/>
              <a:buChar char="•"/>
            </a:pPr>
            <a:r>
              <a:rPr lang="en-US" sz="2400" b="1" i="0" dirty="0">
                <a:solidFill>
                  <a:schemeClr val="accent2"/>
                </a:solidFill>
                <a:effectLst/>
                <a:latin typeface="Times New Roman" panose="02020603050405020304" pitchFamily="18" charset="0"/>
                <a:cs typeface="Times New Roman" panose="02020603050405020304" pitchFamily="18" charset="0"/>
              </a:rPr>
              <a:t>Data</a:t>
            </a:r>
            <a:r>
              <a:rPr lang="en-US" sz="2400" dirty="0">
                <a:solidFill>
                  <a:schemeClr val="accent2"/>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This is a variable-sized field that carries the data from the upper layers. The maximum size of the data field is </a:t>
            </a:r>
            <a:r>
              <a:rPr lang="en-US" sz="2400" b="0" i="0" dirty="0">
                <a:solidFill>
                  <a:srgbClr val="00B050"/>
                </a:solidFill>
                <a:effectLst/>
                <a:latin typeface="Times New Roman" panose="02020603050405020304" pitchFamily="18" charset="0"/>
                <a:cs typeface="Times New Roman" panose="02020603050405020304" pitchFamily="18" charset="0"/>
              </a:rPr>
              <a:t>2312</a:t>
            </a:r>
            <a:r>
              <a:rPr lang="en-US" sz="2400" b="0" i="0" dirty="0">
                <a:solidFill>
                  <a:srgbClr val="000000"/>
                </a:solidFill>
                <a:effectLst/>
                <a:latin typeface="Times New Roman" panose="02020603050405020304" pitchFamily="18" charset="0"/>
                <a:cs typeface="Times New Roman" panose="02020603050405020304" pitchFamily="18" charset="0"/>
              </a:rPr>
              <a:t> bytes.</a:t>
            </a:r>
          </a:p>
          <a:p>
            <a:pPr algn="just">
              <a:buFont typeface="Arial" panose="020B0604020202020204" pitchFamily="34" charset="0"/>
              <a:buChar char="•"/>
            </a:pPr>
            <a:r>
              <a:rPr lang="en-US" sz="2400" b="1" i="0" dirty="0">
                <a:solidFill>
                  <a:schemeClr val="accent2"/>
                </a:solidFill>
                <a:effectLst/>
                <a:latin typeface="Times New Roman" panose="02020603050405020304" pitchFamily="18" charset="0"/>
                <a:cs typeface="Times New Roman" panose="02020603050405020304" pitchFamily="18" charset="0"/>
              </a:rPr>
              <a:t>Check Sequence</a:t>
            </a:r>
            <a:r>
              <a:rPr lang="en-US" sz="2400" dirty="0">
                <a:solidFill>
                  <a:schemeClr val="accent2"/>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It is a </a:t>
            </a:r>
            <a:r>
              <a:rPr lang="en-US" sz="2400" b="0" i="0" dirty="0">
                <a:solidFill>
                  <a:srgbClr val="00B050"/>
                </a:solidFill>
                <a:effectLst/>
                <a:latin typeface="Times New Roman" panose="02020603050405020304" pitchFamily="18" charset="0"/>
                <a:cs typeface="Times New Roman" panose="02020603050405020304" pitchFamily="18" charset="0"/>
              </a:rPr>
              <a:t>4</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byte field containing error detection information.</a:t>
            </a:r>
          </a:p>
        </p:txBody>
      </p:sp>
    </p:spTree>
    <p:extLst>
      <p:ext uri="{BB962C8B-B14F-4D97-AF65-F5344CB8AC3E}">
        <p14:creationId xmlns:p14="http://schemas.microsoft.com/office/powerpoint/2010/main" val="1987376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F94C57-EC53-948A-795D-011DF49564A2}"/>
              </a:ext>
            </a:extLst>
          </p:cNvPr>
          <p:cNvPicPr>
            <a:picLocks noChangeAspect="1"/>
          </p:cNvPicPr>
          <p:nvPr/>
        </p:nvPicPr>
        <p:blipFill>
          <a:blip r:embed="rId2"/>
          <a:stretch>
            <a:fillRect/>
          </a:stretch>
        </p:blipFill>
        <p:spPr>
          <a:xfrm>
            <a:off x="417443" y="1232452"/>
            <a:ext cx="11161644" cy="2196548"/>
          </a:xfrm>
          <a:prstGeom prst="rect">
            <a:avLst/>
          </a:prstGeom>
        </p:spPr>
      </p:pic>
      <p:pic>
        <p:nvPicPr>
          <p:cNvPr id="4" name="Picture 3">
            <a:extLst>
              <a:ext uri="{FF2B5EF4-FFF2-40B4-BE49-F238E27FC236}">
                <a16:creationId xmlns:a16="http://schemas.microsoft.com/office/drawing/2014/main" id="{EBF5DDB3-026F-BC77-9177-86DA9AA9C55B}"/>
              </a:ext>
            </a:extLst>
          </p:cNvPr>
          <p:cNvPicPr>
            <a:picLocks noChangeAspect="1"/>
          </p:cNvPicPr>
          <p:nvPr/>
        </p:nvPicPr>
        <p:blipFill>
          <a:blip r:embed="rId3"/>
          <a:stretch>
            <a:fillRect/>
          </a:stretch>
        </p:blipFill>
        <p:spPr>
          <a:xfrm>
            <a:off x="450573" y="4255400"/>
            <a:ext cx="11161644" cy="1847226"/>
          </a:xfrm>
          <a:prstGeom prst="rect">
            <a:avLst/>
          </a:prstGeom>
        </p:spPr>
      </p:pic>
    </p:spTree>
    <p:extLst>
      <p:ext uri="{BB962C8B-B14F-4D97-AF65-F5344CB8AC3E}">
        <p14:creationId xmlns:p14="http://schemas.microsoft.com/office/powerpoint/2010/main" val="894975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81673-A944-ECDB-DCB8-57447EDBA375}"/>
              </a:ext>
            </a:extLst>
          </p:cNvPr>
          <p:cNvSpPr>
            <a:spLocks noGrp="1"/>
          </p:cNvSpPr>
          <p:nvPr>
            <p:ph idx="1"/>
          </p:nvPr>
        </p:nvSpPr>
        <p:spPr>
          <a:xfrm>
            <a:off x="185715" y="308113"/>
            <a:ext cx="11877261" cy="6437653"/>
          </a:xfrm>
        </p:spPr>
        <p:txBody>
          <a:bodyPr>
            <a:normAutofit fontScale="85000" lnSpcReduction="10000"/>
          </a:bodyPr>
          <a:lstStyle/>
          <a:p>
            <a:pPr marL="0" indent="0" algn="just">
              <a:buNone/>
            </a:pPr>
            <a:r>
              <a:rPr lang="en-IN" b="1" i="0" dirty="0">
                <a:solidFill>
                  <a:schemeClr val="accent1"/>
                </a:solidFill>
                <a:effectLst/>
                <a:highlight>
                  <a:srgbClr val="FFFFFF"/>
                </a:highlight>
                <a:latin typeface="Times New Roman" panose="02020603050405020304" pitchFamily="18" charset="0"/>
                <a:cs typeface="Times New Roman" panose="02020603050405020304" pitchFamily="18" charset="0"/>
              </a:rPr>
              <a:t>Frame Control</a:t>
            </a:r>
          </a:p>
          <a:p>
            <a:pPr marL="0" indent="0" algn="just">
              <a:buNone/>
            </a:pPr>
            <a:r>
              <a:rPr lang="en-US" dirty="0">
                <a:latin typeface="Times New Roman" panose="02020603050405020304" pitchFamily="18" charset="0"/>
                <a:cs typeface="Times New Roman" panose="02020603050405020304" pitchFamily="18" charset="0"/>
              </a:rPr>
              <a:t>It is 2 bytes long and defines type of frame and control information.</a:t>
            </a:r>
          </a:p>
          <a:p>
            <a:pPr algn="just" fontAlgn="base">
              <a:buFont typeface="Arial" panose="020B0604020202020204" pitchFamily="34" charset="0"/>
              <a:buChar char="•"/>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Version: </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Indicates the current protocol version.</a:t>
            </a:r>
          </a:p>
          <a:p>
            <a:pPr algn="just" fontAlgn="base">
              <a:buFont typeface="Arial" panose="020B0604020202020204" pitchFamily="34" charset="0"/>
              <a:buChar char="•"/>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Type</a:t>
            </a:r>
            <a:r>
              <a:rPr lang="en-US"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Determines the function of frame i.e. management(00), control(01) or data(10).</a:t>
            </a:r>
          </a:p>
          <a:p>
            <a:pPr algn="just" fontAlgn="base">
              <a:buFont typeface="Arial" panose="020B0604020202020204" pitchFamily="34" charset="0"/>
              <a:buChar char="•"/>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Subtype</a:t>
            </a:r>
            <a:r>
              <a:rPr lang="en-US" b="0" i="0" dirty="0">
                <a:solidFill>
                  <a:schemeClr val="accent2"/>
                </a:solidFill>
                <a:effectLst/>
                <a:highlight>
                  <a:srgbClr val="FFFFFF"/>
                </a:highlight>
                <a:latin typeface="Times New Roman" panose="02020603050405020304" pitchFamily="18" charset="0"/>
                <a:cs typeface="Times New Roman" panose="02020603050405020304" pitchFamily="18" charset="0"/>
              </a:rPr>
              <a:t>:</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 Indicates subtype of frame like 0000 for association request, 1000 for beacon.</a:t>
            </a:r>
          </a:p>
          <a:p>
            <a:pPr algn="just" fontAlgn="base">
              <a:buFont typeface="Arial" panose="020B0604020202020204" pitchFamily="34" charset="0"/>
              <a:buChar char="•"/>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To DS</a:t>
            </a:r>
            <a:r>
              <a:rPr lang="en-US"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When set indicates that the destination frame is for DS(distribution system).</a:t>
            </a:r>
          </a:p>
          <a:p>
            <a:pPr algn="just" fontAlgn="base">
              <a:buFont typeface="Arial" panose="020B0604020202020204" pitchFamily="34" charset="0"/>
              <a:buChar char="•"/>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From DS: </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When set indicates frame coming from DS.</a:t>
            </a:r>
          </a:p>
          <a:p>
            <a:pPr algn="just" fontAlgn="base">
              <a:buFont typeface="Arial" panose="020B0604020202020204" pitchFamily="34" charset="0"/>
              <a:buChar char="•"/>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More frag (More fragments)</a:t>
            </a:r>
            <a:r>
              <a:rPr lang="en-US"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When set to 1 means frame is followed by other fragments.</a:t>
            </a:r>
          </a:p>
          <a:p>
            <a:pPr algn="just" fontAlgn="base">
              <a:buFont typeface="Arial" panose="020B0604020202020204" pitchFamily="34" charset="0"/>
              <a:buChar char="•"/>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Retry:</a:t>
            </a:r>
            <a:r>
              <a:rPr lang="en-US"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i="0" dirty="0">
                <a:solidFill>
                  <a:srgbClr val="273239"/>
                </a:solidFill>
                <a:effectLst/>
                <a:highlight>
                  <a:srgbClr val="FFFFFF"/>
                </a:highlight>
                <a:latin typeface="Times New Roman" panose="02020603050405020304" pitchFamily="18" charset="0"/>
                <a:cs typeface="Times New Roman" panose="02020603050405020304" pitchFamily="18" charset="0"/>
              </a:rPr>
              <a:t>I</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f the current frame is a re-transmission of an earlier frame, this bit is set to 1.</a:t>
            </a:r>
          </a:p>
          <a:p>
            <a:pPr algn="just" fontAlgn="base">
              <a:buFont typeface="Arial" panose="020B0604020202020204" pitchFamily="34" charset="0"/>
              <a:buChar char="•"/>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Power </a:t>
            </a:r>
            <a:r>
              <a:rPr lang="en-US" b="1" i="0" dirty="0" err="1">
                <a:solidFill>
                  <a:schemeClr val="accent2"/>
                </a:solidFill>
                <a:effectLst/>
                <a:highlight>
                  <a:srgbClr val="FFFFFF"/>
                </a:highlight>
                <a:latin typeface="Times New Roman" panose="02020603050405020304" pitchFamily="18" charset="0"/>
                <a:cs typeface="Times New Roman" panose="02020603050405020304" pitchFamily="18" charset="0"/>
              </a:rPr>
              <a:t>Mgmt</a:t>
            </a: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 (Power Management)</a:t>
            </a:r>
            <a:r>
              <a:rPr lang="en-US"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It indicates the mode of a station after successful transmission of a frame. Set to ‘1’ field indicates that the station goes into power-save mode. If the field is set to 0, the station stays active.</a:t>
            </a:r>
          </a:p>
          <a:p>
            <a:pPr algn="just" fontAlgn="base">
              <a:buFont typeface="Arial" panose="020B0604020202020204" pitchFamily="34" charset="0"/>
              <a:buChar char="•"/>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More data: </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It is used to indicate to the receiver that a sender has more data to send than the current frame.</a:t>
            </a:r>
          </a:p>
          <a:p>
            <a:pPr algn="just" fontAlgn="base">
              <a:buFont typeface="Arial" panose="020B0604020202020204" pitchFamily="34" charset="0"/>
              <a:buChar char="•"/>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WEP</a:t>
            </a:r>
            <a:r>
              <a:rPr lang="en-US" b="0" i="0" dirty="0">
                <a:solidFill>
                  <a:schemeClr val="accent2"/>
                </a:solidFill>
                <a:effectLst/>
                <a:highlight>
                  <a:srgbClr val="FFFFFF"/>
                </a:highlight>
                <a:latin typeface="Times New Roman" panose="02020603050405020304" pitchFamily="18" charset="0"/>
                <a:cs typeface="Times New Roman" panose="02020603050405020304" pitchFamily="18" charset="0"/>
              </a:rPr>
              <a:t>:</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 It indicates that the standard security mechanism of 802.11 is applied.</a:t>
            </a:r>
          </a:p>
          <a:p>
            <a:pPr algn="just" fontAlgn="base">
              <a:buFont typeface="Arial" panose="020B0604020202020204" pitchFamily="34" charset="0"/>
              <a:buChar char="•"/>
            </a:pPr>
            <a:r>
              <a:rPr lang="en-US" b="1" i="0" dirty="0">
                <a:solidFill>
                  <a:schemeClr val="accent2"/>
                </a:solidFill>
                <a:effectLst/>
                <a:highlight>
                  <a:srgbClr val="FFFFFF"/>
                </a:highlight>
                <a:latin typeface="Times New Roman" panose="02020603050405020304" pitchFamily="18" charset="0"/>
                <a:cs typeface="Times New Roman" panose="02020603050405020304" pitchFamily="18" charset="0"/>
              </a:rPr>
              <a:t>Order:</a:t>
            </a:r>
            <a:r>
              <a:rPr lang="en-US"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If this bit is set to 1 the received frames must be processed in strict order.</a:t>
            </a:r>
          </a:p>
        </p:txBody>
      </p:sp>
    </p:spTree>
    <p:extLst>
      <p:ext uri="{BB962C8B-B14F-4D97-AF65-F5344CB8AC3E}">
        <p14:creationId xmlns:p14="http://schemas.microsoft.com/office/powerpoint/2010/main" val="321748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DA76DB-A60D-18BA-47A9-97BEC9A4B3CD}"/>
              </a:ext>
            </a:extLst>
          </p:cNvPr>
          <p:cNvPicPr>
            <a:picLocks noChangeAspect="1"/>
          </p:cNvPicPr>
          <p:nvPr/>
        </p:nvPicPr>
        <p:blipFill>
          <a:blip r:embed="rId2"/>
          <a:stretch>
            <a:fillRect/>
          </a:stretch>
        </p:blipFill>
        <p:spPr>
          <a:xfrm>
            <a:off x="240632" y="216568"/>
            <a:ext cx="11951367" cy="5678905"/>
          </a:xfrm>
          <a:prstGeom prst="rect">
            <a:avLst/>
          </a:prstGeom>
        </p:spPr>
      </p:pic>
    </p:spTree>
    <p:extLst>
      <p:ext uri="{BB962C8B-B14F-4D97-AF65-F5344CB8AC3E}">
        <p14:creationId xmlns:p14="http://schemas.microsoft.com/office/powerpoint/2010/main" val="4064662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CA3F23-533D-3349-F54C-C60E649E12AD}"/>
              </a:ext>
            </a:extLst>
          </p:cNvPr>
          <p:cNvSpPr>
            <a:spLocks noGrp="1"/>
          </p:cNvSpPr>
          <p:nvPr>
            <p:ph idx="1"/>
          </p:nvPr>
        </p:nvSpPr>
        <p:spPr>
          <a:xfrm>
            <a:off x="168965" y="308112"/>
            <a:ext cx="11797748" cy="6251713"/>
          </a:xfrm>
        </p:spPr>
        <p:txBody>
          <a:bodyPr>
            <a:normAutofit/>
          </a:bodyPr>
          <a:lstStyle/>
          <a:p>
            <a:pPr algn="just">
              <a:lnSpc>
                <a:spcPct val="150000"/>
              </a:lnSpc>
            </a:pPr>
            <a:r>
              <a:rPr lang="en-IN" sz="2400" dirty="0">
                <a:solidFill>
                  <a:schemeClr val="accent2"/>
                </a:solidFill>
                <a:latin typeface="Times New Roman" panose="02020603050405020304" pitchFamily="18" charset="0"/>
                <a:cs typeface="Times New Roman" panose="02020603050405020304" pitchFamily="18" charset="0"/>
              </a:rPr>
              <a:t>Duration / ID:</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contains the value indicating the period of time in which the medium is occupied (in µs).</a:t>
            </a:r>
          </a:p>
          <a:p>
            <a:pPr algn="just">
              <a:lnSpc>
                <a:spcPct val="150000"/>
              </a:lnSpc>
            </a:pPr>
            <a:r>
              <a:rPr lang="en-IN" sz="2400" dirty="0">
                <a:solidFill>
                  <a:schemeClr val="accent2"/>
                </a:solidFill>
                <a:latin typeface="Times New Roman" panose="02020603050405020304" pitchFamily="18" charset="0"/>
                <a:cs typeface="Times New Roman" panose="02020603050405020304" pitchFamily="18" charset="0"/>
              </a:rPr>
              <a:t>Address 1 to 4: </a:t>
            </a:r>
            <a:r>
              <a:rPr lang="en-US" sz="2400" dirty="0">
                <a:latin typeface="Times New Roman" panose="02020603050405020304" pitchFamily="18" charset="0"/>
                <a:cs typeface="Times New Roman" panose="02020603050405020304" pitchFamily="18" charset="0"/>
              </a:rPr>
              <a:t>These fields contain standard IEEE 802 MAC addresses (48 bit each). The meaning of each address is defined by DS bits in the frame control field.</a:t>
            </a:r>
          </a:p>
          <a:p>
            <a:pPr algn="just">
              <a:lnSpc>
                <a:spcPct val="150000"/>
              </a:lnSpc>
            </a:pPr>
            <a:r>
              <a:rPr lang="en-IN" sz="2400" dirty="0">
                <a:solidFill>
                  <a:schemeClr val="accent2"/>
                </a:solidFill>
                <a:latin typeface="Times New Roman" panose="02020603050405020304" pitchFamily="18" charset="0"/>
                <a:cs typeface="Times New Roman" panose="02020603050405020304" pitchFamily="18" charset="0"/>
              </a:rPr>
              <a:t>SC (Sequence Control): </a:t>
            </a:r>
            <a:r>
              <a:rPr lang="en-US" sz="2400" dirty="0">
                <a:latin typeface="Times New Roman" panose="02020603050405020304" pitchFamily="18" charset="0"/>
                <a:cs typeface="Times New Roman" panose="02020603050405020304" pitchFamily="18" charset="0"/>
              </a:rPr>
              <a:t>It consists of 2 sub-fields i.e. sequence number (12 bits) and fragment number (4 bits). Sequence number is used to filter duplicate frames.</a:t>
            </a:r>
          </a:p>
          <a:p>
            <a:pPr algn="just">
              <a:lnSpc>
                <a:spcPct val="150000"/>
              </a:lnSpc>
            </a:pPr>
            <a:r>
              <a:rPr lang="en-IN" sz="2400" dirty="0">
                <a:solidFill>
                  <a:schemeClr val="accent2"/>
                </a:solidFill>
                <a:latin typeface="Times New Roman" panose="02020603050405020304" pitchFamily="18" charset="0"/>
                <a:cs typeface="Times New Roman" panose="02020603050405020304" pitchFamily="18" charset="0"/>
              </a:rPr>
              <a:t>Data:</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is a variable length field which contains information specific to individual frames which is transferred transparently from a sender to the receiver.</a:t>
            </a:r>
          </a:p>
          <a:p>
            <a:pPr algn="just">
              <a:lnSpc>
                <a:spcPct val="150000"/>
              </a:lnSpc>
            </a:pPr>
            <a:r>
              <a:rPr lang="en-IN" sz="2400" dirty="0">
                <a:solidFill>
                  <a:schemeClr val="accent2"/>
                </a:solidFill>
                <a:latin typeface="Times New Roman" panose="02020603050405020304" pitchFamily="18" charset="0"/>
                <a:cs typeface="Times New Roman" panose="02020603050405020304" pitchFamily="18" charset="0"/>
              </a:rPr>
              <a:t>CRC (Cyclic Redundancy Check): </a:t>
            </a:r>
            <a:r>
              <a:rPr lang="en-US" sz="2400" dirty="0">
                <a:latin typeface="Times New Roman" panose="02020603050405020304" pitchFamily="18" charset="0"/>
                <a:cs typeface="Times New Roman" panose="02020603050405020304" pitchFamily="18" charset="0"/>
              </a:rPr>
              <a:t>It contains 32 bit CRC error detection sequence to ensure error free frame.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750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5EEED2-CF2B-F5E8-1F63-DC4E32B2D930}"/>
              </a:ext>
            </a:extLst>
          </p:cNvPr>
          <p:cNvSpPr>
            <a:spLocks noGrp="1"/>
          </p:cNvSpPr>
          <p:nvPr>
            <p:ph idx="1"/>
          </p:nvPr>
        </p:nvSpPr>
        <p:spPr>
          <a:xfrm>
            <a:off x="258417" y="1103243"/>
            <a:ext cx="11698357" cy="5073720"/>
          </a:xfrm>
        </p:spPr>
        <p:txBody>
          <a:bodyPr/>
          <a:lstStyle/>
          <a:p>
            <a:pPr marL="0" indent="0" algn="just">
              <a:lnSpc>
                <a:spcPct val="150000"/>
              </a:lnSpc>
              <a:buNone/>
            </a:pPr>
            <a:r>
              <a:rPr lang="en-US" sz="2400" b="1" i="0" dirty="0">
                <a:solidFill>
                  <a:srgbClr val="7030A0"/>
                </a:solidFill>
                <a:effectLst/>
                <a:highlight>
                  <a:srgbClr val="FFFFFF"/>
                </a:highlight>
                <a:latin typeface="Times New Roman" panose="02020603050405020304" pitchFamily="18" charset="0"/>
                <a:cs typeface="Times New Roman" panose="02020603050405020304" pitchFamily="18" charset="0"/>
              </a:rPr>
              <a:t>Advantages of IEEE 802.11 Architecture</a:t>
            </a:r>
          </a:p>
          <a:p>
            <a:pPr algn="just" fontAlgn="base">
              <a:lnSpc>
                <a:spcPct val="150000"/>
              </a:lnSpc>
              <a:buFont typeface="Arial" panose="020B0604020202020204" pitchFamily="34" charset="0"/>
              <a:buChar char="•"/>
            </a:pPr>
            <a:r>
              <a:rPr lang="en-US" sz="2400" b="1" i="0" dirty="0">
                <a:solidFill>
                  <a:srgbClr val="7030A0"/>
                </a:solidFill>
                <a:effectLst/>
                <a:highlight>
                  <a:srgbClr val="FFFFFF"/>
                </a:highlight>
                <a:latin typeface="Times New Roman" panose="02020603050405020304" pitchFamily="18" charset="0"/>
                <a:cs typeface="Times New Roman" panose="02020603050405020304" pitchFamily="18" charset="0"/>
              </a:rPr>
              <a:t>Fault Tolerance:</a:t>
            </a:r>
            <a:r>
              <a:rPr lang="en-US" sz="2400" b="0" i="0" dirty="0">
                <a:solidFill>
                  <a:srgbClr val="7030A0"/>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The centralized architecture minimizes the bottlenecks and introduces resilience in the WLAN equipment.</a:t>
            </a:r>
          </a:p>
          <a:p>
            <a:pPr algn="just" fontAlgn="base">
              <a:lnSpc>
                <a:spcPct val="150000"/>
              </a:lnSpc>
              <a:buFont typeface="Arial" panose="020B0604020202020204" pitchFamily="34" charset="0"/>
              <a:buChar char="•"/>
            </a:pPr>
            <a:r>
              <a:rPr lang="en-US" sz="2400" b="1" i="0" dirty="0">
                <a:solidFill>
                  <a:srgbClr val="7030A0"/>
                </a:solidFill>
                <a:effectLst/>
                <a:highlight>
                  <a:srgbClr val="FFFFFF"/>
                </a:highlight>
                <a:latin typeface="Times New Roman" panose="02020603050405020304" pitchFamily="18" charset="0"/>
                <a:cs typeface="Times New Roman" panose="02020603050405020304" pitchFamily="18" charset="0"/>
              </a:rPr>
              <a:t>Flexible Architecture</a:t>
            </a:r>
            <a:r>
              <a:rPr lang="en-US" sz="2400" b="0" i="0" dirty="0">
                <a:solidFill>
                  <a:srgbClr val="7030A0"/>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Supports both temporary smaller networks and larger, more permanent ones.</a:t>
            </a:r>
          </a:p>
          <a:p>
            <a:pPr algn="just" fontAlgn="base">
              <a:lnSpc>
                <a:spcPct val="150000"/>
              </a:lnSpc>
              <a:buFont typeface="Arial" panose="020B0604020202020204" pitchFamily="34" charset="0"/>
              <a:buChar char="•"/>
            </a:pPr>
            <a:r>
              <a:rPr lang="en-US" sz="2400" b="1" i="0" dirty="0">
                <a:solidFill>
                  <a:srgbClr val="7030A0"/>
                </a:solidFill>
                <a:effectLst/>
                <a:highlight>
                  <a:srgbClr val="FFFFFF"/>
                </a:highlight>
                <a:latin typeface="Times New Roman" panose="02020603050405020304" pitchFamily="18" charset="0"/>
                <a:cs typeface="Times New Roman" panose="02020603050405020304" pitchFamily="18" charset="0"/>
              </a:rPr>
              <a:t>Prolonged Battery Life:</a:t>
            </a:r>
            <a:r>
              <a:rPr lang="en-US" sz="2400" b="0" i="0" dirty="0">
                <a:solidFill>
                  <a:srgbClr val="7030A0"/>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Efficient power-saving protocols extend mobile device battery life without compromising network connections.</a:t>
            </a:r>
          </a:p>
          <a:p>
            <a:pPr marL="0" indent="0">
              <a:buNone/>
            </a:pPr>
            <a:endParaRPr lang="en-IN" dirty="0"/>
          </a:p>
        </p:txBody>
      </p:sp>
    </p:spTree>
    <p:extLst>
      <p:ext uri="{BB962C8B-B14F-4D97-AF65-F5344CB8AC3E}">
        <p14:creationId xmlns:p14="http://schemas.microsoft.com/office/powerpoint/2010/main" val="4106170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455DA0-AD0E-7374-9FCE-3DB910815CBC}"/>
              </a:ext>
            </a:extLst>
          </p:cNvPr>
          <p:cNvSpPr>
            <a:spLocks noGrp="1"/>
          </p:cNvSpPr>
          <p:nvPr>
            <p:ph idx="1"/>
          </p:nvPr>
        </p:nvSpPr>
        <p:spPr>
          <a:xfrm>
            <a:off x="208722" y="851590"/>
            <a:ext cx="11837504" cy="4351338"/>
          </a:xfrm>
        </p:spPr>
        <p:txBody>
          <a:bodyPr/>
          <a:lstStyle/>
          <a:p>
            <a:pPr marL="0" indent="0">
              <a:lnSpc>
                <a:spcPct val="150000"/>
              </a:lnSpc>
              <a:buNone/>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Disadvantages of IEEE 802.11 Architecture</a:t>
            </a:r>
          </a:p>
          <a:p>
            <a:pPr algn="l"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Noisy Channels:</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Due to reliance on radio waves, signals may experience interference from nearby devices.</a:t>
            </a:r>
          </a:p>
          <a:p>
            <a:pPr algn="l"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Greater Bandwidth and Complexity</a:t>
            </a:r>
            <a:r>
              <a:rPr lang="en-US" sz="2400" b="1" i="0" dirty="0">
                <a:solidFill>
                  <a:srgbClr val="273239"/>
                </a:solidFill>
                <a:effectLst/>
                <a:highlight>
                  <a:srgbClr val="FFFFFF"/>
                </a:highlight>
                <a:latin typeface="Times New Roman" panose="02020603050405020304" pitchFamily="18" charset="0"/>
                <a:cs typeface="Times New Roman" panose="02020603050405020304" pitchFamily="18" charset="0"/>
              </a:rPr>
              <a:t>:</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 Due to necessary data encryption and susceptibility to errors, WLANs need more bandwidth than their wired counterparts.</a:t>
            </a:r>
          </a:p>
          <a:p>
            <a:pPr algn="l"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Speed: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Generally, WLANs offer slower speeds compared to wired LANs.</a:t>
            </a:r>
          </a:p>
          <a:p>
            <a:endParaRPr lang="en-US" b="1" i="0" dirty="0">
              <a:solidFill>
                <a:srgbClr val="273239"/>
              </a:solidFill>
              <a:effectLst/>
              <a:highlight>
                <a:srgbClr val="FFFFFF"/>
              </a:highlight>
              <a:latin typeface="Nunito" pitchFamily="2" charset="0"/>
            </a:endParaRPr>
          </a:p>
          <a:p>
            <a:endParaRPr lang="en-IN" dirty="0"/>
          </a:p>
        </p:txBody>
      </p:sp>
    </p:spTree>
    <p:extLst>
      <p:ext uri="{BB962C8B-B14F-4D97-AF65-F5344CB8AC3E}">
        <p14:creationId xmlns:p14="http://schemas.microsoft.com/office/powerpoint/2010/main" val="3560881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68F0DF-3201-DE08-E23A-08ED7128A2DD}"/>
              </a:ext>
            </a:extLst>
          </p:cNvPr>
          <p:cNvSpPr>
            <a:spLocks noGrp="1"/>
          </p:cNvSpPr>
          <p:nvPr>
            <p:ph idx="1"/>
          </p:nvPr>
        </p:nvSpPr>
        <p:spPr>
          <a:xfrm>
            <a:off x="251791" y="791955"/>
            <a:ext cx="11688417" cy="5052253"/>
          </a:xfrm>
        </p:spPr>
        <p:txBody>
          <a:bodyPr>
            <a:normAutofit/>
          </a:bodyPr>
          <a:lstStyle/>
          <a:p>
            <a:pPr marL="0" indent="0" algn="just" fontAlgn="base">
              <a:lnSpc>
                <a:spcPct val="150000"/>
              </a:lnSpc>
              <a:buNone/>
            </a:pPr>
            <a:r>
              <a:rPr lang="en-US" sz="2400" b="1" i="0" dirty="0">
                <a:solidFill>
                  <a:schemeClr val="accent4"/>
                </a:solidFill>
                <a:effectLst/>
                <a:highlight>
                  <a:srgbClr val="FFFFFF"/>
                </a:highlight>
                <a:latin typeface="Times New Roman" panose="02020603050405020304" pitchFamily="18" charset="0"/>
                <a:cs typeface="Times New Roman" panose="02020603050405020304" pitchFamily="18" charset="0"/>
              </a:rPr>
              <a:t>Applications of IEEE 802.11 Architecture</a:t>
            </a:r>
          </a:p>
          <a:p>
            <a:pPr algn="just" fontAlgn="base">
              <a:lnSpc>
                <a:spcPct val="150000"/>
              </a:lnSpc>
              <a:buFont typeface="Arial" panose="020B0604020202020204" pitchFamily="34" charset="0"/>
              <a:buChar char="•"/>
            </a:pPr>
            <a:r>
              <a:rPr lang="en-US" sz="2400" b="1" i="0" dirty="0">
                <a:solidFill>
                  <a:schemeClr val="accent4"/>
                </a:solidFill>
                <a:effectLst/>
                <a:highlight>
                  <a:srgbClr val="FFFFFF"/>
                </a:highlight>
                <a:latin typeface="Times New Roman" panose="02020603050405020304" pitchFamily="18" charset="0"/>
                <a:cs typeface="Times New Roman" panose="02020603050405020304" pitchFamily="18" charset="0"/>
              </a:rPr>
              <a:t>Home</a:t>
            </a:r>
            <a:r>
              <a:rPr lang="en-US" sz="2400" b="0" i="0" dirty="0">
                <a:solidFill>
                  <a:schemeClr val="accent4"/>
                </a:solidFill>
                <a:effectLst/>
                <a:highlight>
                  <a:srgbClr val="FFFFFF"/>
                </a:highlight>
                <a:latin typeface="Times New Roman" panose="02020603050405020304" pitchFamily="18" charset="0"/>
                <a:cs typeface="Times New Roman" panose="02020603050405020304" pitchFamily="18" charset="0"/>
              </a:rPr>
              <a:t> </a:t>
            </a:r>
            <a:r>
              <a:rPr lang="en-US" sz="2400" b="1" i="0" dirty="0">
                <a:solidFill>
                  <a:schemeClr val="accent4"/>
                </a:solidFill>
                <a:effectLst/>
                <a:highlight>
                  <a:srgbClr val="FFFFFF"/>
                </a:highlight>
                <a:latin typeface="Times New Roman" panose="02020603050405020304" pitchFamily="18" charset="0"/>
                <a:cs typeface="Times New Roman" panose="02020603050405020304" pitchFamily="18" charset="0"/>
              </a:rPr>
              <a:t>Networking: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Connecting devices, laptops, smart TVs, speakers, gaming consoles etc.</a:t>
            </a:r>
          </a:p>
          <a:p>
            <a:pPr algn="just" fontAlgn="base">
              <a:lnSpc>
                <a:spcPct val="150000"/>
              </a:lnSpc>
              <a:buFont typeface="Arial" panose="020B0604020202020204" pitchFamily="34" charset="0"/>
              <a:buChar char="•"/>
            </a:pPr>
            <a:r>
              <a:rPr lang="en-US" sz="2400" b="1" i="0" dirty="0">
                <a:solidFill>
                  <a:schemeClr val="accent4"/>
                </a:solidFill>
                <a:effectLst/>
                <a:highlight>
                  <a:srgbClr val="FFFFFF"/>
                </a:highlight>
                <a:latin typeface="Times New Roman" panose="02020603050405020304" pitchFamily="18" charset="0"/>
                <a:cs typeface="Times New Roman" panose="02020603050405020304" pitchFamily="18" charset="0"/>
              </a:rPr>
              <a:t>Wi-Fi Hotspots: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Free or paid internet access to visitors in coffee shops, hotels, airports, malls and restaurants.</a:t>
            </a:r>
          </a:p>
          <a:p>
            <a:pPr algn="just" fontAlgn="base">
              <a:lnSpc>
                <a:spcPct val="150000"/>
              </a:lnSpc>
              <a:buFont typeface="Arial" panose="020B0604020202020204" pitchFamily="34" charset="0"/>
              <a:buChar char="•"/>
            </a:pPr>
            <a:r>
              <a:rPr lang="en-US" sz="2400" b="1" i="0" dirty="0">
                <a:solidFill>
                  <a:schemeClr val="accent4"/>
                </a:solidFill>
                <a:effectLst/>
                <a:highlight>
                  <a:srgbClr val="FFFFFF"/>
                </a:highlight>
                <a:latin typeface="Times New Roman" panose="02020603050405020304" pitchFamily="18" charset="0"/>
                <a:cs typeface="Times New Roman" panose="02020603050405020304" pitchFamily="18" charset="0"/>
              </a:rPr>
              <a:t>Connectivity in Campus: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Provide internet access in university, colleges, schools or corporate campuses.</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373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4692-C651-494A-E589-849C9893C320}"/>
              </a:ext>
            </a:extLst>
          </p:cNvPr>
          <p:cNvSpPr>
            <a:spLocks noGrp="1"/>
          </p:cNvSpPr>
          <p:nvPr>
            <p:ph type="title"/>
          </p:nvPr>
        </p:nvSpPr>
        <p:spPr>
          <a:xfrm>
            <a:off x="241853" y="136526"/>
            <a:ext cx="10515600" cy="469762"/>
          </a:xfrm>
        </p:spPr>
        <p:txBody>
          <a:bodyPr>
            <a:normAutofit fontScale="90000"/>
          </a:bodyPr>
          <a:lstStyle/>
          <a:p>
            <a:r>
              <a:rPr lang="en-IN" b="1" dirty="0">
                <a:solidFill>
                  <a:schemeClr val="accent4"/>
                </a:solidFill>
              </a:rPr>
              <a:t>WiMAX</a:t>
            </a:r>
          </a:p>
        </p:txBody>
      </p:sp>
      <p:sp>
        <p:nvSpPr>
          <p:cNvPr id="3" name="Content Placeholder 2">
            <a:extLst>
              <a:ext uri="{FF2B5EF4-FFF2-40B4-BE49-F238E27FC236}">
                <a16:creationId xmlns:a16="http://schemas.microsoft.com/office/drawing/2014/main" id="{2FA7842C-751C-6954-ADA9-146C02965065}"/>
              </a:ext>
            </a:extLst>
          </p:cNvPr>
          <p:cNvSpPr>
            <a:spLocks noGrp="1"/>
          </p:cNvSpPr>
          <p:nvPr>
            <p:ph idx="1"/>
          </p:nvPr>
        </p:nvSpPr>
        <p:spPr>
          <a:xfrm>
            <a:off x="241853" y="964096"/>
            <a:ext cx="11814312" cy="5506278"/>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WiMAX stands for </a:t>
            </a:r>
            <a:r>
              <a:rPr lang="en-US" sz="2400" dirty="0">
                <a:solidFill>
                  <a:schemeClr val="accent5"/>
                </a:solidFill>
                <a:latin typeface="Times New Roman" panose="02020603050405020304" pitchFamily="18" charset="0"/>
                <a:cs typeface="Times New Roman" panose="02020603050405020304" pitchFamily="18" charset="0"/>
              </a:rPr>
              <a:t>Worldwide Interoperability for Microwave Access</a:t>
            </a:r>
            <a:r>
              <a:rPr lang="en-US" sz="2400" dirty="0">
                <a:latin typeface="Times New Roman" panose="02020603050405020304" pitchFamily="18" charset="0"/>
                <a:cs typeface="Times New Roman" panose="02020603050405020304" pitchFamily="18" charset="0"/>
              </a:rPr>
              <a:t>. </a:t>
            </a:r>
          </a:p>
          <a:p>
            <a:pPr algn="just">
              <a:lnSpc>
                <a:spcPct val="150000"/>
              </a:lnSpc>
            </a:pPr>
            <a:r>
              <a:rPr lang="en-US" sz="2400" dirty="0">
                <a:latin typeface="Times New Roman" panose="02020603050405020304" pitchFamily="18" charset="0"/>
                <a:cs typeface="Times New Roman" panose="02020603050405020304" pitchFamily="18" charset="0"/>
              </a:rPr>
              <a:t>WiMAX is used for providing </a:t>
            </a:r>
            <a:r>
              <a:rPr lang="en-US" sz="2400" dirty="0">
                <a:solidFill>
                  <a:schemeClr val="accent5"/>
                </a:solidFill>
                <a:latin typeface="Times New Roman" panose="02020603050405020304" pitchFamily="18" charset="0"/>
                <a:cs typeface="Times New Roman" panose="02020603050405020304" pitchFamily="18" charset="0"/>
              </a:rPr>
              <a:t>broadband internet</a:t>
            </a:r>
            <a:r>
              <a:rPr lang="en-US" sz="2400" dirty="0">
                <a:latin typeface="Times New Roman" panose="02020603050405020304" pitchFamily="18" charset="0"/>
                <a:cs typeface="Times New Roman" panose="02020603050405020304" pitchFamily="18" charset="0"/>
              </a:rPr>
              <a:t> using wireless medium mainly at 2.5GHz, 3.5GHz and 5.8GHz  radio frequencies. </a:t>
            </a:r>
          </a:p>
          <a:p>
            <a:pPr algn="just">
              <a:lnSpc>
                <a:spcPct val="150000"/>
              </a:lnSpc>
            </a:pPr>
            <a:r>
              <a:rPr lang="en-US" sz="2400" dirty="0">
                <a:latin typeface="Times New Roman" panose="02020603050405020304" pitchFamily="18" charset="0"/>
                <a:cs typeface="Times New Roman" panose="02020603050405020304" pitchFamily="18" charset="0"/>
              </a:rPr>
              <a:t>The IEEE 802.16 architecture lays down the standards for both </a:t>
            </a:r>
            <a:r>
              <a:rPr lang="en-US" sz="2400" dirty="0">
                <a:solidFill>
                  <a:schemeClr val="accent5"/>
                </a:solidFill>
                <a:latin typeface="Times New Roman" panose="02020603050405020304" pitchFamily="18" charset="0"/>
                <a:cs typeface="Times New Roman" panose="02020603050405020304" pitchFamily="18" charset="0"/>
              </a:rPr>
              <a:t>physical layer </a:t>
            </a:r>
            <a:r>
              <a:rPr lang="en-US" sz="2400" dirty="0">
                <a:latin typeface="Times New Roman" panose="02020603050405020304" pitchFamily="18" charset="0"/>
                <a:cs typeface="Times New Roman" panose="02020603050405020304" pitchFamily="18" charset="0"/>
              </a:rPr>
              <a:t>as well as </a:t>
            </a:r>
            <a:r>
              <a:rPr lang="en-US" sz="2400" dirty="0">
                <a:solidFill>
                  <a:schemeClr val="accent5"/>
                </a:solidFill>
                <a:latin typeface="Times New Roman" panose="02020603050405020304" pitchFamily="18" charset="0"/>
                <a:cs typeface="Times New Roman" panose="02020603050405020304" pitchFamily="18" charset="0"/>
              </a:rPr>
              <a:t>medium access control</a:t>
            </a:r>
            <a:r>
              <a:rPr lang="en-US" sz="2400" dirty="0">
                <a:latin typeface="Times New Roman" panose="02020603050405020304" pitchFamily="18" charset="0"/>
                <a:cs typeface="Times New Roman" panose="02020603050405020304" pitchFamily="18" charset="0"/>
              </a:rPr>
              <a:t> (MAC) layer for WiMAX.</a:t>
            </a:r>
          </a:p>
          <a:p>
            <a:pPr algn="just">
              <a:lnSpc>
                <a:spcPct val="150000"/>
              </a:lnSpc>
            </a:pPr>
            <a:r>
              <a:rPr lang="en-US" sz="2400" dirty="0">
                <a:latin typeface="Times New Roman" panose="02020603050405020304" pitchFamily="18" charset="0"/>
                <a:cs typeface="Times New Roman" panose="02020603050405020304" pitchFamily="18" charset="0"/>
              </a:rPr>
              <a:t>It initially provided data rates of 30-40 Mbps. </a:t>
            </a:r>
          </a:p>
          <a:p>
            <a:pPr algn="just">
              <a:lnSpc>
                <a:spcPct val="150000"/>
              </a:lnSpc>
            </a:pPr>
            <a:r>
              <a:rPr lang="en-US" sz="2400" dirty="0">
                <a:latin typeface="Times New Roman" panose="02020603050405020304" pitchFamily="18" charset="0"/>
                <a:cs typeface="Times New Roman" panose="02020603050405020304" pitchFamily="18" charset="0"/>
              </a:rPr>
              <a:t>The updated version that came in 2011 provides up to 1 Gbps data rates for fixed stations.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359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5529C-8202-4F81-6603-52EBB9EC60B7}"/>
              </a:ext>
            </a:extLst>
          </p:cNvPr>
          <p:cNvSpPr>
            <a:spLocks noGrp="1"/>
          </p:cNvSpPr>
          <p:nvPr>
            <p:ph idx="1"/>
          </p:nvPr>
        </p:nvSpPr>
        <p:spPr>
          <a:xfrm>
            <a:off x="241853" y="1103243"/>
            <a:ext cx="11787809" cy="5486401"/>
          </a:xfrm>
        </p:spPr>
        <p:txBody>
          <a:bodyPr>
            <a:normAutofit fontScale="92500" lnSpcReduction="20000"/>
          </a:bodyPr>
          <a:lstStyle/>
          <a:p>
            <a:pPr algn="just">
              <a:lnSpc>
                <a:spcPct val="150000"/>
              </a:lnSpc>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Subscriber stations</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They are stationary in some fixed location. For example, broadband Internet for homes and offices.</a:t>
            </a:r>
          </a:p>
          <a:p>
            <a:pPr algn="just">
              <a:lnSpc>
                <a:spcPct val="150000"/>
              </a:lnSpc>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Mobile stations</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They receive service while they are in motion within the range of WiMAX. For example, a WiMAX equipped vehicle.</a:t>
            </a:r>
          </a:p>
          <a:p>
            <a:pPr marL="0" indent="0">
              <a:lnSpc>
                <a:spcPct val="150000"/>
              </a:lnSpc>
              <a:buNone/>
            </a:pPr>
            <a:r>
              <a:rPr lang="en-US" sz="2400" dirty="0">
                <a:latin typeface="Times New Roman" panose="02020603050405020304" pitchFamily="18" charset="0"/>
                <a:cs typeface="Times New Roman" panose="02020603050405020304" pitchFamily="18" charset="0"/>
              </a:rPr>
              <a:t>A user station connects wirelessly to the base station, forming the last wile of the broadband network through the </a:t>
            </a:r>
            <a:r>
              <a:rPr lang="en-US" sz="2400" dirty="0">
                <a:solidFill>
                  <a:schemeClr val="accent5"/>
                </a:solidFill>
                <a:latin typeface="Times New Roman" panose="02020603050405020304" pitchFamily="18" charset="0"/>
                <a:cs typeface="Times New Roman" panose="02020603050405020304" pitchFamily="18" charset="0"/>
              </a:rPr>
              <a:t>air interface</a:t>
            </a:r>
            <a:r>
              <a:rPr lang="en-US" sz="2400" dirty="0">
                <a:latin typeface="Times New Roman" panose="02020603050405020304" pitchFamily="18" charset="0"/>
                <a:cs typeface="Times New Roman" panose="02020603050405020304" pitchFamily="18" charset="0"/>
              </a:rPr>
              <a:t>.</a:t>
            </a:r>
          </a:p>
          <a:p>
            <a:pPr marL="0" indent="0">
              <a:lnSpc>
                <a:spcPct val="150000"/>
              </a:lnSpc>
              <a:buNone/>
            </a:pPr>
            <a:r>
              <a:rPr lang="en-US" sz="2400" dirty="0">
                <a:latin typeface="Times New Roman" panose="02020603050405020304" pitchFamily="18" charset="0"/>
                <a:cs typeface="Times New Roman" panose="02020603050405020304" pitchFamily="18" charset="0"/>
              </a:rPr>
              <a:t>The base station is responsible for initiating and controlling transmission of </a:t>
            </a:r>
            <a:r>
              <a:rPr lang="en-US" sz="2400" dirty="0">
                <a:solidFill>
                  <a:schemeClr val="accent5"/>
                </a:solidFill>
                <a:latin typeface="Times New Roman" panose="02020603050405020304" pitchFamily="18" charset="0"/>
                <a:cs typeface="Times New Roman" panose="02020603050405020304" pitchFamily="18" charset="0"/>
              </a:rPr>
              <a:t>frames.</a:t>
            </a:r>
          </a:p>
          <a:p>
            <a:pPr marL="0" indent="0">
              <a:lnSpc>
                <a:spcPct val="150000"/>
              </a:lnSpc>
              <a:buNone/>
            </a:pPr>
            <a:r>
              <a:rPr lang="en-US" sz="2400" dirty="0">
                <a:latin typeface="Times New Roman" panose="02020603050405020304" pitchFamily="18" charset="0"/>
                <a:cs typeface="Times New Roman" panose="02020603050405020304" pitchFamily="18" charset="0"/>
              </a:rPr>
              <a:t>Each frame can support both </a:t>
            </a:r>
            <a:r>
              <a:rPr lang="en-US" sz="2400" dirty="0">
                <a:solidFill>
                  <a:schemeClr val="accent5"/>
                </a:solidFill>
                <a:latin typeface="Times New Roman" panose="02020603050405020304" pitchFamily="18" charset="0"/>
                <a:cs typeface="Times New Roman" panose="02020603050405020304" pitchFamily="18" charset="0"/>
              </a:rPr>
              <a:t>upstream</a:t>
            </a:r>
            <a:r>
              <a:rPr lang="en-US" sz="2400" dirty="0">
                <a:latin typeface="Times New Roman" panose="02020603050405020304" pitchFamily="18" charset="0"/>
                <a:cs typeface="Times New Roman" panose="02020603050405020304" pitchFamily="18" charset="0"/>
              </a:rPr>
              <a:t> and </a:t>
            </a:r>
            <a:r>
              <a:rPr lang="en-US" sz="2400" dirty="0">
                <a:solidFill>
                  <a:schemeClr val="accent5"/>
                </a:solidFill>
                <a:latin typeface="Times New Roman" panose="02020603050405020304" pitchFamily="18" charset="0"/>
                <a:cs typeface="Times New Roman" panose="02020603050405020304" pitchFamily="18" charset="0"/>
              </a:rPr>
              <a:t>downstream</a:t>
            </a:r>
            <a:r>
              <a:rPr lang="en-US" sz="2400" dirty="0">
                <a:latin typeface="Times New Roman" panose="02020603050405020304" pitchFamily="18" charset="0"/>
                <a:cs typeface="Times New Roman" panose="02020603050405020304" pitchFamily="18" charset="0"/>
              </a:rPr>
              <a:t> data.</a:t>
            </a:r>
          </a:p>
          <a:p>
            <a:pPr marL="0" indent="0">
              <a:lnSpc>
                <a:spcPct val="150000"/>
              </a:lnSpc>
              <a:buNone/>
            </a:pPr>
            <a:r>
              <a:rPr lang="en-US" sz="2400" dirty="0">
                <a:latin typeface="Times New Roman" panose="02020603050405020304" pitchFamily="18" charset="0"/>
                <a:cs typeface="Times New Roman" panose="02020603050405020304" pitchFamily="18" charset="0"/>
              </a:rPr>
              <a:t>The base station is connected to the </a:t>
            </a:r>
            <a:r>
              <a:rPr lang="en-US" sz="2400" dirty="0">
                <a:solidFill>
                  <a:schemeClr val="accent5"/>
                </a:solidFill>
                <a:latin typeface="Times New Roman" panose="02020603050405020304" pitchFamily="18" charset="0"/>
                <a:cs typeface="Times New Roman" panose="02020603050405020304" pitchFamily="18" charset="0"/>
              </a:rPr>
              <a:t>backbone</a:t>
            </a:r>
            <a:r>
              <a:rPr lang="en-US" sz="2400" dirty="0">
                <a:latin typeface="Times New Roman" panose="02020603050405020304" pitchFamily="18" charset="0"/>
                <a:cs typeface="Times New Roman" panose="02020603050405020304" pitchFamily="18" charset="0"/>
              </a:rPr>
              <a:t> network of the broadband service provider.</a:t>
            </a:r>
          </a:p>
          <a:p>
            <a:pPr marL="0" indent="0">
              <a:lnSpc>
                <a:spcPct val="150000"/>
              </a:lnSpc>
              <a:buNone/>
            </a:pPr>
            <a:r>
              <a:rPr lang="en-US" sz="2400" dirty="0">
                <a:latin typeface="Times New Roman" panose="02020603050405020304" pitchFamily="18" charset="0"/>
                <a:cs typeface="Times New Roman" panose="02020603050405020304" pitchFamily="18" charset="0"/>
              </a:rPr>
              <a:t>The backbone network is connected to </a:t>
            </a:r>
            <a:r>
              <a:rPr lang="en-US" sz="2400" dirty="0">
                <a:solidFill>
                  <a:schemeClr val="accent5"/>
                </a:solidFill>
                <a:latin typeface="Times New Roman" panose="02020603050405020304" pitchFamily="18" charset="0"/>
                <a:cs typeface="Times New Roman" panose="02020603050405020304" pitchFamily="18" charset="0"/>
              </a:rPr>
              <a:t>Internet</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37B0259-1C3A-EAB6-D198-A22E6198C70A}"/>
              </a:ext>
            </a:extLst>
          </p:cNvPr>
          <p:cNvSpPr>
            <a:spLocks noGrp="1"/>
          </p:cNvSpPr>
          <p:nvPr>
            <p:ph type="title"/>
          </p:nvPr>
        </p:nvSpPr>
        <p:spPr>
          <a:xfrm>
            <a:off x="241853" y="268356"/>
            <a:ext cx="10515600" cy="469762"/>
          </a:xfrm>
        </p:spPr>
        <p:txBody>
          <a:bodyPr>
            <a:normAutofit fontScale="90000"/>
          </a:bodyPr>
          <a:lstStyle/>
          <a:p>
            <a:r>
              <a:rPr lang="en-IN" b="1" dirty="0">
                <a:solidFill>
                  <a:schemeClr val="accent4"/>
                </a:solidFill>
              </a:rPr>
              <a:t>WiMAX Architecture </a:t>
            </a:r>
          </a:p>
        </p:txBody>
      </p:sp>
    </p:spTree>
    <p:extLst>
      <p:ext uri="{BB962C8B-B14F-4D97-AF65-F5344CB8AC3E}">
        <p14:creationId xmlns:p14="http://schemas.microsoft.com/office/powerpoint/2010/main" val="31871933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C61174-29B0-B540-D8F2-33828D7C1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795130"/>
            <a:ext cx="9899374" cy="553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282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6DA4-1B16-FBA9-949B-559A1D2007B1}"/>
              </a:ext>
            </a:extLst>
          </p:cNvPr>
          <p:cNvSpPr>
            <a:spLocks noGrp="1"/>
          </p:cNvSpPr>
          <p:nvPr>
            <p:ph type="title"/>
          </p:nvPr>
        </p:nvSpPr>
        <p:spPr>
          <a:xfrm>
            <a:off x="149087" y="146465"/>
            <a:ext cx="10515600" cy="420066"/>
          </a:xfrm>
        </p:spPr>
        <p:txBody>
          <a:bodyPr>
            <a:normAutofit fontScale="90000"/>
          </a:bodyPr>
          <a:lstStyle/>
          <a:p>
            <a:r>
              <a:rPr lang="en-IN" b="1" i="0" dirty="0">
                <a:solidFill>
                  <a:schemeClr val="accent5"/>
                </a:solidFill>
                <a:effectLst/>
                <a:latin typeface="var(--ff-lato)"/>
              </a:rPr>
              <a:t>IEEE 802.16 Protocol Stack</a:t>
            </a:r>
            <a:endParaRPr lang="en-IN" b="1" dirty="0">
              <a:solidFill>
                <a:schemeClr val="accent5"/>
              </a:solidFill>
            </a:endParaRPr>
          </a:p>
        </p:txBody>
      </p:sp>
      <p:sp>
        <p:nvSpPr>
          <p:cNvPr id="3" name="Content Placeholder 2">
            <a:extLst>
              <a:ext uri="{FF2B5EF4-FFF2-40B4-BE49-F238E27FC236}">
                <a16:creationId xmlns:a16="http://schemas.microsoft.com/office/drawing/2014/main" id="{F5C6B41B-76B0-D51D-2888-1E872EFFC132}"/>
              </a:ext>
            </a:extLst>
          </p:cNvPr>
          <p:cNvSpPr>
            <a:spLocks noGrp="1"/>
          </p:cNvSpPr>
          <p:nvPr>
            <p:ph idx="1"/>
          </p:nvPr>
        </p:nvSpPr>
        <p:spPr>
          <a:xfrm>
            <a:off x="149087" y="775252"/>
            <a:ext cx="11893826" cy="5836891"/>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IEEE 802.16 lays down the standards for physical layer and data link layer.</a:t>
            </a:r>
          </a:p>
          <a:p>
            <a:pPr algn="just">
              <a:buFont typeface="Arial" panose="020B0604020202020204" pitchFamily="34" charset="0"/>
              <a:buChar char="•"/>
            </a:pPr>
            <a:r>
              <a:rPr lang="en-US" sz="2400" i="0" dirty="0">
                <a:solidFill>
                  <a:schemeClr val="accent2"/>
                </a:solidFill>
                <a:effectLst/>
                <a:latin typeface="Times New Roman" panose="02020603050405020304" pitchFamily="18" charset="0"/>
                <a:cs typeface="Times New Roman" panose="02020603050405020304" pitchFamily="18" charset="0"/>
              </a:rPr>
              <a:t>Physical Layer</a:t>
            </a:r>
            <a:r>
              <a:rPr lang="en-US" sz="2400" dirty="0">
                <a:solidFill>
                  <a:schemeClr val="accent2"/>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The two popular services of the physical layer are </a:t>
            </a:r>
            <a:r>
              <a:rPr lang="en-US" sz="2400" b="0" i="0" dirty="0">
                <a:solidFill>
                  <a:schemeClr val="accent2"/>
                </a:solidFill>
                <a:effectLst/>
                <a:latin typeface="Times New Roman" panose="02020603050405020304" pitchFamily="18" charset="0"/>
                <a:cs typeface="Times New Roman" panose="02020603050405020304" pitchFamily="18" charset="0"/>
              </a:rPr>
              <a:t>fixed WiMAX </a:t>
            </a:r>
            <a:r>
              <a:rPr lang="en-US" sz="2400" b="0" i="0" dirty="0">
                <a:solidFill>
                  <a:srgbClr val="000000"/>
                </a:solidFill>
                <a:effectLst/>
                <a:latin typeface="Times New Roman" panose="02020603050405020304" pitchFamily="18" charset="0"/>
                <a:cs typeface="Times New Roman" panose="02020603050405020304" pitchFamily="18" charset="0"/>
              </a:rPr>
              <a:t>and mobile WiMAX. They operate in the licensed spectrum below </a:t>
            </a:r>
            <a:r>
              <a:rPr lang="en-US" sz="2400" b="0" i="0" dirty="0">
                <a:solidFill>
                  <a:schemeClr val="accent2"/>
                </a:solidFill>
                <a:effectLst/>
                <a:latin typeface="Times New Roman" panose="02020603050405020304" pitchFamily="18" charset="0"/>
                <a:cs typeface="Times New Roman" panose="02020603050405020304" pitchFamily="18" charset="0"/>
              </a:rPr>
              <a:t>11 GHz</a:t>
            </a:r>
            <a:r>
              <a:rPr lang="en-US" sz="2400" b="0" i="0" dirty="0">
                <a:solidFill>
                  <a:srgbClr val="000000"/>
                </a:solidFill>
                <a:effectLst/>
                <a:latin typeface="Times New Roman" panose="02020603050405020304" pitchFamily="18" charset="0"/>
                <a:cs typeface="Times New Roman" panose="02020603050405020304" pitchFamily="18" charset="0"/>
              </a:rPr>
              <a:t>. Fixed WiMAX was released in 2003 and uses OFDM; while mobile WiMAX was released in 2005 and uses </a:t>
            </a:r>
            <a:r>
              <a:rPr lang="en-US" sz="2400" b="0" i="0" dirty="0">
                <a:solidFill>
                  <a:schemeClr val="accent2"/>
                </a:solidFill>
                <a:effectLst/>
                <a:latin typeface="Times New Roman" panose="02020603050405020304" pitchFamily="18" charset="0"/>
                <a:cs typeface="Times New Roman" panose="02020603050405020304" pitchFamily="18" charset="0"/>
              </a:rPr>
              <a:t>scalable OFDM</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2400" b="1" i="0" dirty="0">
                <a:solidFill>
                  <a:schemeClr val="accent2"/>
                </a:solidFill>
                <a:effectLst/>
                <a:latin typeface="Times New Roman" panose="02020603050405020304" pitchFamily="18" charset="0"/>
                <a:cs typeface="Times New Roman" panose="02020603050405020304" pitchFamily="18" charset="0"/>
              </a:rPr>
              <a:t>Data Link Layer</a:t>
            </a:r>
            <a:r>
              <a:rPr lang="en-US" sz="2400" dirty="0">
                <a:solidFill>
                  <a:schemeClr val="accent2"/>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The data link layer is subdivided into three sublayers</a:t>
            </a:r>
          </a:p>
          <a:p>
            <a:pPr marL="742950" lvl="1" indent="-285750" algn="just">
              <a:buFont typeface="Arial" panose="020B0604020202020204" pitchFamily="34" charset="0"/>
              <a:buChar char="•"/>
            </a:pPr>
            <a:r>
              <a:rPr lang="en-US" b="1" i="0" dirty="0">
                <a:solidFill>
                  <a:schemeClr val="accent2"/>
                </a:solidFill>
                <a:effectLst/>
                <a:latin typeface="Times New Roman" panose="02020603050405020304" pitchFamily="18" charset="0"/>
                <a:cs typeface="Times New Roman" panose="02020603050405020304" pitchFamily="18" charset="0"/>
              </a:rPr>
              <a:t>Security sublayer</a:t>
            </a:r>
            <a:r>
              <a:rPr lang="en-US" dirty="0">
                <a:solidFill>
                  <a:schemeClr val="accent2"/>
                </a:solidFill>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This is the bottommost layer and is concerned with security and privacy of the wireless network. It deals with encryption, decryption and key management.</a:t>
            </a:r>
          </a:p>
          <a:p>
            <a:pPr marL="742950" lvl="1" indent="-285750" algn="just">
              <a:buFont typeface="Arial" panose="020B0604020202020204" pitchFamily="34" charset="0"/>
              <a:buChar char="•"/>
            </a:pPr>
            <a:r>
              <a:rPr lang="en-US" b="1" i="0" dirty="0">
                <a:solidFill>
                  <a:schemeClr val="accent2"/>
                </a:solidFill>
                <a:effectLst/>
                <a:latin typeface="Times New Roman" panose="02020603050405020304" pitchFamily="18" charset="0"/>
                <a:cs typeface="Times New Roman" panose="02020603050405020304" pitchFamily="18" charset="0"/>
              </a:rPr>
              <a:t>MAC common sublayer</a:t>
            </a:r>
            <a:r>
              <a:rPr lang="en-US" dirty="0">
                <a:solidFill>
                  <a:schemeClr val="accent2"/>
                </a:solidFill>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The MAC sublayer is concerned with channel management. The channel management is connection oriented, a feature that plays due to which quality of service (QoS) guarantees are given to the subscriber. The base station controls the system. It schedules the channels from base station to the subscriber (downlink channels) and also manages the channels from the subscriber to the base station (uplink channels).</a:t>
            </a:r>
          </a:p>
          <a:p>
            <a:pPr marL="742950" lvl="1" indent="-285750" algn="just">
              <a:buFont typeface="Arial" panose="020B0604020202020204" pitchFamily="34" charset="0"/>
              <a:buChar char="•"/>
            </a:pPr>
            <a:r>
              <a:rPr lang="en-US" b="1" i="0" dirty="0">
                <a:solidFill>
                  <a:schemeClr val="accent2"/>
                </a:solidFill>
                <a:effectLst/>
                <a:latin typeface="Times New Roman" panose="02020603050405020304" pitchFamily="18" charset="0"/>
                <a:cs typeface="Times New Roman" panose="02020603050405020304" pitchFamily="18" charset="0"/>
              </a:rPr>
              <a:t>Service specific convergence sublayer</a:t>
            </a:r>
            <a:r>
              <a:rPr lang="en-US" dirty="0">
                <a:solidFill>
                  <a:schemeClr val="accent2"/>
                </a:solidFill>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This is equivalent to logical link control layer of other systems. It provides the required services and interface to network layer.</a:t>
            </a:r>
          </a:p>
          <a:p>
            <a:pPr marL="0" indent="0">
              <a:buNone/>
            </a:pPr>
            <a:endParaRPr lang="en-IN" dirty="0"/>
          </a:p>
        </p:txBody>
      </p:sp>
    </p:spTree>
    <p:extLst>
      <p:ext uri="{BB962C8B-B14F-4D97-AF65-F5344CB8AC3E}">
        <p14:creationId xmlns:p14="http://schemas.microsoft.com/office/powerpoint/2010/main" val="222405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60A6083-6E74-B683-83DD-AF1BD66DF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598" y="596348"/>
            <a:ext cx="9024731"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6518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9F10A98-A00C-4165-35DE-A1325923E7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45" t="7198" r="9322" b="8171"/>
          <a:stretch/>
        </p:blipFill>
        <p:spPr bwMode="auto">
          <a:xfrm>
            <a:off x="2375452" y="1133061"/>
            <a:ext cx="7762461" cy="432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3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1E55B2-B95A-4912-1E63-842D98EB24EA}"/>
              </a:ext>
            </a:extLst>
          </p:cNvPr>
          <p:cNvSpPr>
            <a:spLocks noGrp="1"/>
          </p:cNvSpPr>
          <p:nvPr>
            <p:ph idx="1"/>
          </p:nvPr>
        </p:nvSpPr>
        <p:spPr>
          <a:xfrm>
            <a:off x="140709" y="261023"/>
            <a:ext cx="11901474" cy="6294759"/>
          </a:xfrm>
        </p:spPr>
        <p:txBody>
          <a:bodyPr>
            <a:normAutofit fontScale="85000" lnSpcReduction="20000"/>
          </a:bodyPr>
          <a:lstStyle/>
          <a:p>
            <a:pPr marL="0" indent="0" algn="just">
              <a:buNone/>
            </a:pPr>
            <a:r>
              <a:rPr lang="en-US" dirty="0">
                <a:latin typeface="Times New Roman" panose="02020603050405020304" pitchFamily="18" charset="0"/>
                <a:cs typeface="Times New Roman" panose="02020603050405020304" pitchFamily="18" charset="0"/>
              </a:rPr>
              <a:t>Ad hoc mode WLAN and infrastructure mode WLAN are two different operational modes for wireless local area networks (WLANs), each with its own characteristics and use cases. Here are the key differences between these two modes:</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IN" b="1" i="0" dirty="0">
                <a:solidFill>
                  <a:schemeClr val="accent2"/>
                </a:solidFill>
                <a:effectLst/>
                <a:highlight>
                  <a:srgbClr val="FFFFFF"/>
                </a:highlight>
                <a:latin typeface="Times New Roman" panose="02020603050405020304" pitchFamily="18" charset="0"/>
                <a:cs typeface="Times New Roman" panose="02020603050405020304" pitchFamily="18" charset="0"/>
              </a:rPr>
              <a:t>Ad Hoc Mode WLAN:</a:t>
            </a:r>
          </a:p>
          <a:p>
            <a:pPr algn="just" fontAlgn="ctr">
              <a:buFont typeface="+mj-lt"/>
              <a:buAutoNum type="arabicPeriod"/>
            </a:pPr>
            <a:r>
              <a:rPr lang="en-US" b="1" i="0" dirty="0">
                <a:solidFill>
                  <a:schemeClr val="accent6"/>
                </a:solidFill>
                <a:effectLst/>
                <a:highlight>
                  <a:srgbClr val="FFFFFF"/>
                </a:highlight>
                <a:latin typeface="Times New Roman" panose="02020603050405020304" pitchFamily="18" charset="0"/>
                <a:cs typeface="Times New Roman" panose="02020603050405020304" pitchFamily="18" charset="0"/>
              </a:rPr>
              <a:t>Peer-to-Peer Communication:</a:t>
            </a:r>
            <a:r>
              <a:rPr lang="en-US" b="0" i="0" dirty="0">
                <a:solidFill>
                  <a:schemeClr val="accent6"/>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Ad hoc mode creates a decentralized network where wireless devices communicate directly with each other without the need for a central access point (AP) or infrastructure. In this mode, devices act as both clients and access points simultaneously.</a:t>
            </a:r>
          </a:p>
          <a:p>
            <a:pPr algn="just" fontAlgn="ctr">
              <a:buFont typeface="+mj-lt"/>
              <a:buAutoNum type="arabicPeriod"/>
            </a:pPr>
            <a:r>
              <a:rPr lang="en-US" b="1" i="0" dirty="0">
                <a:solidFill>
                  <a:schemeClr val="accent6"/>
                </a:solidFill>
                <a:effectLst/>
                <a:highlight>
                  <a:srgbClr val="FFFFFF"/>
                </a:highlight>
                <a:latin typeface="Times New Roman" panose="02020603050405020304" pitchFamily="18" charset="0"/>
                <a:cs typeface="Times New Roman" panose="02020603050405020304" pitchFamily="18" charset="0"/>
              </a:rPr>
              <a:t>Spontaneous and Temporary:</a:t>
            </a:r>
            <a:r>
              <a:rPr lang="en-US" b="0" i="0" dirty="0">
                <a:solidFill>
                  <a:schemeClr val="accent6"/>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Ad hoc networks are typically set up spontaneously and temporarily. Devices within the network connect directly to one another for a specific purpose, such as file sharing or gaming, and the network dissolves when devices disconnect.</a:t>
            </a:r>
          </a:p>
          <a:p>
            <a:pPr algn="just" fontAlgn="ctr">
              <a:buFont typeface="+mj-lt"/>
              <a:buAutoNum type="arabicPeriod"/>
            </a:pPr>
            <a:r>
              <a:rPr lang="en-US" b="1" i="0" dirty="0">
                <a:solidFill>
                  <a:schemeClr val="accent6"/>
                </a:solidFill>
                <a:effectLst/>
                <a:highlight>
                  <a:srgbClr val="FFFFFF"/>
                </a:highlight>
                <a:latin typeface="Times New Roman" panose="02020603050405020304" pitchFamily="18" charset="0"/>
                <a:cs typeface="Times New Roman" panose="02020603050405020304" pitchFamily="18" charset="0"/>
              </a:rPr>
              <a:t>Limited Range:</a:t>
            </a:r>
            <a:r>
              <a:rPr lang="en-US" b="0" i="0" dirty="0">
                <a:solidFill>
                  <a:schemeClr val="accent6"/>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Ad hoc networks have limited range because devices must be within direct radio communication range of each other. The range is typically shorter compared to infrastructure mode due to the absence of powerful APs.</a:t>
            </a:r>
          </a:p>
          <a:p>
            <a:pPr algn="just" fontAlgn="ctr">
              <a:buFont typeface="+mj-lt"/>
              <a:buAutoNum type="arabicPeriod"/>
            </a:pPr>
            <a:r>
              <a:rPr lang="en-US" b="1" i="0" dirty="0">
                <a:solidFill>
                  <a:schemeClr val="accent6"/>
                </a:solidFill>
                <a:effectLst/>
                <a:highlight>
                  <a:srgbClr val="FFFFFF"/>
                </a:highlight>
                <a:latin typeface="Times New Roman" panose="02020603050405020304" pitchFamily="18" charset="0"/>
                <a:cs typeface="Times New Roman" panose="02020603050405020304" pitchFamily="18" charset="0"/>
              </a:rPr>
              <a:t>No Central Control:</a:t>
            </a:r>
            <a:r>
              <a:rPr lang="en-US" b="0" i="0" dirty="0">
                <a:solidFill>
                  <a:schemeClr val="accent6"/>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There is no central control or management in ad hoc mode. Devices communicate directly with each other, and there is no coordination by a central entity like an AP.</a:t>
            </a:r>
          </a:p>
          <a:p>
            <a:pPr algn="just" fontAlgn="ctr">
              <a:buFont typeface="+mj-lt"/>
              <a:buAutoNum type="arabicPeriod"/>
            </a:pPr>
            <a:r>
              <a:rPr lang="en-US" b="1" i="0" dirty="0">
                <a:solidFill>
                  <a:schemeClr val="accent6"/>
                </a:solidFill>
                <a:effectLst/>
                <a:highlight>
                  <a:srgbClr val="FFFFFF"/>
                </a:highlight>
                <a:latin typeface="Times New Roman" panose="02020603050405020304" pitchFamily="18" charset="0"/>
                <a:cs typeface="Times New Roman" panose="02020603050405020304" pitchFamily="18" charset="0"/>
              </a:rPr>
              <a:t>Scalability Challenges:</a:t>
            </a:r>
            <a:r>
              <a:rPr lang="en-US" b="0" i="0" dirty="0">
                <a:solidFill>
                  <a:schemeClr val="accent6"/>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Ad hoc networks are less scalable than infrastructure mode networks because adding more devices can lead to increased complexity and potential performance issues.</a:t>
            </a:r>
          </a:p>
          <a:p>
            <a:pPr marL="0" indent="0" algn="just">
              <a:buNone/>
            </a:pPr>
            <a:endParaRPr lang="en-IN" dirty="0"/>
          </a:p>
        </p:txBody>
      </p:sp>
    </p:spTree>
    <p:extLst>
      <p:ext uri="{BB962C8B-B14F-4D97-AF65-F5344CB8AC3E}">
        <p14:creationId xmlns:p14="http://schemas.microsoft.com/office/powerpoint/2010/main" val="2108503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93321-DBFB-1A55-6984-8B605ABE8DCF}"/>
              </a:ext>
            </a:extLst>
          </p:cNvPr>
          <p:cNvSpPr>
            <a:spLocks noGrp="1"/>
          </p:cNvSpPr>
          <p:nvPr>
            <p:ph type="title"/>
          </p:nvPr>
        </p:nvSpPr>
        <p:spPr>
          <a:xfrm>
            <a:off x="112643" y="161579"/>
            <a:ext cx="10515600" cy="519458"/>
          </a:xfrm>
        </p:spPr>
        <p:txBody>
          <a:bodyPr>
            <a:normAutofit fontScale="90000"/>
          </a:bodyPr>
          <a:lstStyle/>
          <a:p>
            <a:r>
              <a:rPr lang="en-IN" b="1" i="0" dirty="0">
                <a:solidFill>
                  <a:schemeClr val="accent2"/>
                </a:solidFill>
                <a:effectLst/>
                <a:latin typeface="var(--ff-lato)"/>
              </a:rPr>
              <a:t>MAC Sublayer Features</a:t>
            </a:r>
            <a:endParaRPr lang="en-IN" b="1" dirty="0">
              <a:solidFill>
                <a:schemeClr val="accent2"/>
              </a:solidFill>
            </a:endParaRPr>
          </a:p>
        </p:txBody>
      </p:sp>
      <p:sp>
        <p:nvSpPr>
          <p:cNvPr id="3" name="Content Placeholder 2">
            <a:extLst>
              <a:ext uri="{FF2B5EF4-FFF2-40B4-BE49-F238E27FC236}">
                <a16:creationId xmlns:a16="http://schemas.microsoft.com/office/drawing/2014/main" id="{6DA2BAC1-ADD9-ED85-7507-ABD0460D5A57}"/>
              </a:ext>
            </a:extLst>
          </p:cNvPr>
          <p:cNvSpPr>
            <a:spLocks noGrp="1"/>
          </p:cNvSpPr>
          <p:nvPr>
            <p:ph idx="1"/>
          </p:nvPr>
        </p:nvSpPr>
        <p:spPr>
          <a:xfrm>
            <a:off x="301487" y="1172817"/>
            <a:ext cx="11506200" cy="5004146"/>
          </a:xfrm>
        </p:spPr>
        <p:txBody>
          <a:bodyPr>
            <a:normAutofit fontScale="92500"/>
          </a:bodyPr>
          <a:lstStyle/>
          <a:p>
            <a:pPr marL="0" indent="0" algn="just">
              <a:lnSpc>
                <a:spcPct val="150000"/>
              </a:lnSpc>
              <a:buNone/>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The main features of MAC sublayer for WiMAX are</a:t>
            </a:r>
          </a:p>
          <a:p>
            <a:pPr algn="just">
              <a:lnSpc>
                <a:spcPct val="150000"/>
              </a:lnSpc>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Support for </a:t>
            </a:r>
            <a:r>
              <a:rPr lang="en-US" sz="2400" b="0" i="0" dirty="0">
                <a:solidFill>
                  <a:schemeClr val="accent1"/>
                </a:solidFill>
                <a:effectLst/>
                <a:latin typeface="Times New Roman" panose="02020603050405020304" pitchFamily="18" charset="0"/>
                <a:cs typeface="Times New Roman" panose="02020603050405020304" pitchFamily="18" charset="0"/>
              </a:rPr>
              <a:t>broadcast </a:t>
            </a:r>
            <a:r>
              <a:rPr lang="en-US" sz="2400" b="0" i="0" dirty="0">
                <a:solidFill>
                  <a:srgbClr val="000000"/>
                </a:solidFill>
                <a:effectLst/>
                <a:latin typeface="Times New Roman" panose="02020603050405020304" pitchFamily="18" charset="0"/>
                <a:cs typeface="Times New Roman" panose="02020603050405020304" pitchFamily="18" charset="0"/>
              </a:rPr>
              <a:t>and </a:t>
            </a:r>
            <a:r>
              <a:rPr lang="en-US" sz="2400" b="0" i="0" dirty="0">
                <a:solidFill>
                  <a:schemeClr val="accent1"/>
                </a:solidFill>
                <a:effectLst/>
                <a:latin typeface="Times New Roman" panose="02020603050405020304" pitchFamily="18" charset="0"/>
                <a:cs typeface="Times New Roman" panose="02020603050405020304" pitchFamily="18" charset="0"/>
              </a:rPr>
              <a:t>multicast</a:t>
            </a:r>
            <a:r>
              <a:rPr lang="en-US" sz="2400" b="0" i="0" dirty="0">
                <a:solidFill>
                  <a:srgbClr val="000000"/>
                </a:solidFill>
                <a:effectLst/>
                <a:latin typeface="Times New Roman" panose="02020603050405020304" pitchFamily="18" charset="0"/>
                <a:cs typeface="Times New Roman" panose="02020603050405020304" pitchFamily="18" charset="0"/>
              </a:rPr>
              <a:t> services.</a:t>
            </a:r>
          </a:p>
          <a:p>
            <a:pPr algn="just">
              <a:lnSpc>
                <a:spcPct val="150000"/>
              </a:lnSpc>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Primitives imparting </a:t>
            </a:r>
            <a:r>
              <a:rPr lang="en-US" sz="2400" b="0" i="0" dirty="0">
                <a:solidFill>
                  <a:schemeClr val="accent1"/>
                </a:solidFill>
                <a:effectLst/>
                <a:latin typeface="Times New Roman" panose="02020603050405020304" pitchFamily="18" charset="0"/>
                <a:cs typeface="Times New Roman" panose="02020603050405020304" pitchFamily="18" charset="0"/>
              </a:rPr>
              <a:t>high-speed</a:t>
            </a:r>
            <a:r>
              <a:rPr lang="en-US" sz="2400" b="0" i="0" dirty="0">
                <a:solidFill>
                  <a:srgbClr val="000000"/>
                </a:solidFill>
                <a:effectLst/>
                <a:latin typeface="Times New Roman" panose="02020603050405020304" pitchFamily="18" charset="0"/>
                <a:cs typeface="Times New Roman" panose="02020603050405020304" pitchFamily="18" charset="0"/>
              </a:rPr>
              <a:t> handover and </a:t>
            </a:r>
            <a:r>
              <a:rPr lang="en-US" sz="2400" b="0" i="0" dirty="0">
                <a:solidFill>
                  <a:schemeClr val="accent1"/>
                </a:solidFill>
                <a:effectLst/>
                <a:latin typeface="Times New Roman" panose="02020603050405020304" pitchFamily="18" charset="0"/>
                <a:cs typeface="Times New Roman" panose="02020603050405020304" pitchFamily="18" charset="0"/>
              </a:rPr>
              <a:t>mobility</a:t>
            </a:r>
            <a:r>
              <a:rPr lang="en-US" sz="2400" b="0" i="0" dirty="0">
                <a:solidFill>
                  <a:srgbClr val="000000"/>
                </a:solidFill>
                <a:effectLst/>
                <a:latin typeface="Times New Roman" panose="02020603050405020304" pitchFamily="18" charset="0"/>
                <a:cs typeface="Times New Roman" panose="02020603050405020304" pitchFamily="18" charset="0"/>
              </a:rPr>
              <a:t> management.</a:t>
            </a:r>
          </a:p>
          <a:p>
            <a:pPr algn="just">
              <a:lnSpc>
                <a:spcPct val="150000"/>
              </a:lnSpc>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MAC layer security has </a:t>
            </a:r>
            <a:r>
              <a:rPr lang="en-US" sz="2400" b="0" i="0" dirty="0">
                <a:solidFill>
                  <a:schemeClr val="accent1"/>
                </a:solidFill>
                <a:effectLst/>
                <a:latin typeface="Times New Roman" panose="02020603050405020304" pitchFamily="18" charset="0"/>
                <a:cs typeface="Times New Roman" panose="02020603050405020304" pitchFamily="18" charset="0"/>
              </a:rPr>
              <a:t>privacy key management</a:t>
            </a:r>
            <a:r>
              <a:rPr lang="en-US" sz="2400" b="0" i="0" dirty="0">
                <a:solidFill>
                  <a:srgbClr val="000000"/>
                </a:solidFill>
                <a:effectLst/>
                <a:latin typeface="Times New Roman" panose="02020603050405020304" pitchFamily="18" charset="0"/>
                <a:cs typeface="Times New Roman" panose="02020603050405020304" pitchFamily="18" charset="0"/>
              </a:rPr>
              <a:t> (PKM). PKM version 2 provides support for extensible authentication protocol (EAP).</a:t>
            </a:r>
          </a:p>
          <a:p>
            <a:pPr algn="just">
              <a:lnSpc>
                <a:spcPct val="150000"/>
              </a:lnSpc>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Energy efficiency through three </a:t>
            </a:r>
            <a:r>
              <a:rPr lang="en-US" sz="2400" b="0" i="0" dirty="0">
                <a:solidFill>
                  <a:schemeClr val="accent1"/>
                </a:solidFill>
                <a:effectLst/>
                <a:latin typeface="Times New Roman" panose="02020603050405020304" pitchFamily="18" charset="0"/>
                <a:cs typeface="Times New Roman" panose="02020603050405020304" pitchFamily="18" charset="0"/>
              </a:rPr>
              <a:t>power management modes</a:t>
            </a:r>
            <a:r>
              <a:rPr lang="en-US" sz="2400" b="0" i="0" dirty="0">
                <a:solidFill>
                  <a:srgbClr val="000000"/>
                </a:solidFill>
                <a:effectLst/>
                <a:latin typeface="Times New Roman" panose="02020603050405020304" pitchFamily="18" charset="0"/>
                <a:cs typeface="Times New Roman" panose="02020603050405020304" pitchFamily="18" charset="0"/>
              </a:rPr>
              <a:t>, normal, sleep, and ideal.</a:t>
            </a:r>
          </a:p>
          <a:p>
            <a:pPr algn="just">
              <a:lnSpc>
                <a:spcPct val="150000"/>
              </a:lnSpc>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Efficient use of spectrum through methods like </a:t>
            </a:r>
            <a:r>
              <a:rPr lang="en-US" sz="2400" b="0" i="0" dirty="0">
                <a:solidFill>
                  <a:schemeClr val="accent1"/>
                </a:solidFill>
                <a:effectLst/>
                <a:latin typeface="Times New Roman" panose="02020603050405020304" pitchFamily="18" charset="0"/>
                <a:cs typeface="Times New Roman" panose="02020603050405020304" pitchFamily="18" charset="0"/>
              </a:rPr>
              <a:t>header suppression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chemeClr val="accent1"/>
                </a:solidFill>
                <a:effectLst/>
                <a:latin typeface="Times New Roman" panose="02020603050405020304" pitchFamily="18" charset="0"/>
                <a:cs typeface="Times New Roman" panose="02020603050405020304" pitchFamily="18" charset="0"/>
              </a:rPr>
              <a:t>packing</a:t>
            </a:r>
            <a:r>
              <a:rPr lang="en-US" sz="2400" b="0" i="0" dirty="0">
                <a:solidFill>
                  <a:srgbClr val="000000"/>
                </a:solidFill>
                <a:effectLst/>
                <a:latin typeface="Times New Roman" panose="02020603050405020304" pitchFamily="18" charset="0"/>
                <a:cs typeface="Times New Roman" panose="02020603050405020304" pitchFamily="18" charset="0"/>
              </a:rPr>
              <a:t>, and </a:t>
            </a:r>
            <a:r>
              <a:rPr lang="en-US" sz="2400" b="0" i="0" dirty="0">
                <a:solidFill>
                  <a:schemeClr val="accent1"/>
                </a:solidFill>
                <a:effectLst/>
                <a:latin typeface="Times New Roman" panose="02020603050405020304" pitchFamily="18" charset="0"/>
                <a:cs typeface="Times New Roman" panose="02020603050405020304" pitchFamily="18" charset="0"/>
              </a:rPr>
              <a:t>fragmentation</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just">
              <a:lnSpc>
                <a:spcPct val="150000"/>
              </a:lnSpc>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Primitives for manageability.</a:t>
            </a:r>
          </a:p>
          <a:p>
            <a:pPr marL="0" indent="0">
              <a:buNone/>
            </a:pPr>
            <a:endParaRPr lang="en-IN" dirty="0"/>
          </a:p>
        </p:txBody>
      </p:sp>
    </p:spTree>
    <p:extLst>
      <p:ext uri="{BB962C8B-B14F-4D97-AF65-F5344CB8AC3E}">
        <p14:creationId xmlns:p14="http://schemas.microsoft.com/office/powerpoint/2010/main" val="151602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C7677-7A28-FEDA-4C6D-4E037677453E}"/>
              </a:ext>
            </a:extLst>
          </p:cNvPr>
          <p:cNvSpPr>
            <a:spLocks noGrp="1"/>
          </p:cNvSpPr>
          <p:nvPr>
            <p:ph idx="1"/>
          </p:nvPr>
        </p:nvSpPr>
        <p:spPr>
          <a:xfrm>
            <a:off x="258417" y="715617"/>
            <a:ext cx="11738113" cy="5953539"/>
          </a:xfrm>
        </p:spPr>
        <p:txBody>
          <a:bodyPr>
            <a:normAutofit lnSpcReduction="10000"/>
          </a:bodyPr>
          <a:lstStyle/>
          <a:p>
            <a:pPr marL="0" indent="0" algn="l" fontAlgn="base">
              <a:lnSpc>
                <a:spcPct val="150000"/>
              </a:lnSpc>
              <a:buNone/>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Advantages of WiMAX</a:t>
            </a:r>
          </a:p>
          <a:p>
            <a:pPr algn="just"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Wide Coverage Area: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WiMAX can cover an area of up to 50 kilometers, making it suitable for providing broadband access in rural and underserved areas.</a:t>
            </a:r>
          </a:p>
          <a:p>
            <a:pPr algn="just"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High Data Rates: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WiMAX can provide data rates of up to 75 Mbps, which is higher than many other wireless technologies.</a:t>
            </a:r>
          </a:p>
          <a:p>
            <a:pPr algn="just"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Scalability:</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 WiMAX can be easily scaled to support a large number of users and devices.</a:t>
            </a:r>
          </a:p>
          <a:p>
            <a:pPr algn="just"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Interoperability:</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WiMAX is based on an international standard, which allows for interoperability between different vendors’ equipment.</a:t>
            </a:r>
          </a:p>
          <a:p>
            <a:pPr algn="just"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Cost-effective: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WiMAX is a cost-effective solution for providing broadband access in areas where it is not economically feasible to deploy wired infrastructure.</a:t>
            </a:r>
          </a:p>
          <a:p>
            <a:endParaRPr lang="en-IN" dirty="0"/>
          </a:p>
        </p:txBody>
      </p:sp>
    </p:spTree>
    <p:extLst>
      <p:ext uri="{BB962C8B-B14F-4D97-AF65-F5344CB8AC3E}">
        <p14:creationId xmlns:p14="http://schemas.microsoft.com/office/powerpoint/2010/main" val="3685283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22772-E494-9F7C-D074-014AD474A3C0}"/>
              </a:ext>
            </a:extLst>
          </p:cNvPr>
          <p:cNvSpPr>
            <a:spLocks noGrp="1"/>
          </p:cNvSpPr>
          <p:nvPr>
            <p:ph idx="1"/>
          </p:nvPr>
        </p:nvSpPr>
        <p:spPr>
          <a:xfrm>
            <a:off x="331303" y="414267"/>
            <a:ext cx="11655287" cy="6175376"/>
          </a:xfrm>
        </p:spPr>
        <p:txBody>
          <a:bodyPr>
            <a:normAutofit fontScale="92500"/>
          </a:bodyPr>
          <a:lstStyle/>
          <a:p>
            <a:pPr marL="0" indent="0" algn="just" fontAlgn="base">
              <a:lnSpc>
                <a:spcPct val="150000"/>
              </a:lnSpc>
              <a:buNone/>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Disadvantages of WiMAX</a:t>
            </a:r>
          </a:p>
          <a:p>
            <a:pPr algn="just"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Limited Mobility: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WiMAX is designed for fixed or nomadic (semi-fixed) use, not for mobile use.</a:t>
            </a:r>
          </a:p>
          <a:p>
            <a:pPr algn="just"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Interference:</a:t>
            </a:r>
            <a:r>
              <a:rPr lang="en-US" sz="24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WiMAX operates in the same frequency range as other wireless technologies, which can lead to interference.</a:t>
            </a:r>
          </a:p>
          <a:p>
            <a:pPr algn="just"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Security Concerns: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WiMAX uses a shared spectrum, which can make it vulnerable to security threats such as jamming.</a:t>
            </a:r>
          </a:p>
          <a:p>
            <a:pPr algn="just"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Limited device availability: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WiMAX devices are not as widely available as devices for other wireless technologies, such as </a:t>
            </a:r>
            <a:r>
              <a:rPr lang="en-US" sz="2400" b="0" i="0" dirty="0" err="1">
                <a:solidFill>
                  <a:srgbClr val="273239"/>
                </a:solidFill>
                <a:effectLst/>
                <a:highlight>
                  <a:srgbClr val="FFFFFF"/>
                </a:highlight>
                <a:latin typeface="Times New Roman" panose="02020603050405020304" pitchFamily="18" charset="0"/>
                <a:cs typeface="Times New Roman" panose="02020603050405020304" pitchFamily="18" charset="0"/>
              </a:rPr>
              <a:t>WiFi</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a:t>
            </a:r>
          </a:p>
          <a:p>
            <a:pPr algn="just" fontAlgn="base">
              <a:lnSpc>
                <a:spcPct val="150000"/>
              </a:lnSpc>
              <a:buFont typeface="Arial" panose="020B0604020202020204" pitchFamily="34" charset="0"/>
              <a:buChar char="•"/>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Limited penetration: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WiMAX signals may have trouble penetrating through walls, buildings and other obstacles.</a:t>
            </a:r>
          </a:p>
          <a:p>
            <a:pPr algn="just"/>
            <a:endParaRPr lang="en-IN" dirty="0"/>
          </a:p>
        </p:txBody>
      </p:sp>
    </p:spTree>
    <p:extLst>
      <p:ext uri="{BB962C8B-B14F-4D97-AF65-F5344CB8AC3E}">
        <p14:creationId xmlns:p14="http://schemas.microsoft.com/office/powerpoint/2010/main" val="3464420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F34F-FB88-A086-E77D-03D8AAE80947}"/>
              </a:ext>
            </a:extLst>
          </p:cNvPr>
          <p:cNvSpPr>
            <a:spLocks noGrp="1"/>
          </p:cNvSpPr>
          <p:nvPr>
            <p:ph type="title"/>
          </p:nvPr>
        </p:nvSpPr>
        <p:spPr>
          <a:xfrm>
            <a:off x="192156" y="191397"/>
            <a:ext cx="10515600" cy="489640"/>
          </a:xfrm>
        </p:spPr>
        <p:txBody>
          <a:bodyPr>
            <a:normAutofit fontScale="90000"/>
          </a:bodyPr>
          <a:lstStyle/>
          <a:p>
            <a:r>
              <a:rPr lang="en-IN" dirty="0">
                <a:solidFill>
                  <a:schemeClr val="accent2"/>
                </a:solidFill>
              </a:rPr>
              <a:t>ZigBee or </a:t>
            </a:r>
            <a:r>
              <a:rPr lang="en-IN" dirty="0" err="1">
                <a:solidFill>
                  <a:schemeClr val="accent2"/>
                </a:solidFill>
              </a:rPr>
              <a:t>Xbee</a:t>
            </a:r>
            <a:endParaRPr lang="en-IN" dirty="0">
              <a:solidFill>
                <a:schemeClr val="accent2"/>
              </a:solidFill>
            </a:endParaRPr>
          </a:p>
        </p:txBody>
      </p:sp>
      <p:sp>
        <p:nvSpPr>
          <p:cNvPr id="3" name="Content Placeholder 2">
            <a:extLst>
              <a:ext uri="{FF2B5EF4-FFF2-40B4-BE49-F238E27FC236}">
                <a16:creationId xmlns:a16="http://schemas.microsoft.com/office/drawing/2014/main" id="{1D6252F3-AD3D-321A-9475-0819A0646B32}"/>
              </a:ext>
            </a:extLst>
          </p:cNvPr>
          <p:cNvSpPr>
            <a:spLocks noGrp="1"/>
          </p:cNvSpPr>
          <p:nvPr>
            <p:ph idx="1"/>
          </p:nvPr>
        </p:nvSpPr>
        <p:spPr>
          <a:xfrm>
            <a:off x="288235" y="964096"/>
            <a:ext cx="11738113" cy="5702507"/>
          </a:xfrm>
        </p:spPr>
        <p:txBody>
          <a:bodyPr>
            <a:normAutofit/>
          </a:bodyPr>
          <a:lstStyle/>
          <a:p>
            <a:pPr algn="just">
              <a:lnSpc>
                <a:spcPct val="120000"/>
              </a:lnSpc>
            </a:pPr>
            <a:r>
              <a:rPr lang="en-US" sz="2400" b="0" i="0" dirty="0">
                <a:solidFill>
                  <a:srgbClr val="1F1F1F"/>
                </a:solidFill>
                <a:effectLst/>
                <a:latin typeface="Times New Roman" panose="02020603050405020304" pitchFamily="18" charset="0"/>
                <a:cs typeface="Times New Roman" panose="02020603050405020304" pitchFamily="18" charset="0"/>
              </a:rPr>
              <a:t>Zigbee is also a wireless network communications protocol sitting on top of the IEEE 802.15.4 standard and is designed for short-range applications to create a Low-Power Wireless Personal Area Network (</a:t>
            </a:r>
            <a:r>
              <a:rPr lang="en-US" sz="2400" b="0" i="0" dirty="0">
                <a:solidFill>
                  <a:schemeClr val="accent1"/>
                </a:solidFill>
                <a:effectLst/>
                <a:latin typeface="Times New Roman" panose="02020603050405020304" pitchFamily="18" charset="0"/>
                <a:cs typeface="Times New Roman" panose="02020603050405020304" pitchFamily="18" charset="0"/>
              </a:rPr>
              <a:t>LP-WPAN</a:t>
            </a:r>
            <a:r>
              <a:rPr lang="en-US" sz="2400" b="0" i="0" dirty="0">
                <a:solidFill>
                  <a:srgbClr val="1F1F1F"/>
                </a:solidFill>
                <a:effectLst/>
                <a:latin typeface="Times New Roman" panose="02020603050405020304" pitchFamily="18" charset="0"/>
                <a:cs typeface="Times New Roman" panose="02020603050405020304" pitchFamily="18" charset="0"/>
              </a:rPr>
              <a:t>)</a:t>
            </a:r>
          </a:p>
          <a:p>
            <a:pPr algn="just">
              <a:lnSpc>
                <a:spcPct val="120000"/>
              </a:lnSpc>
            </a:pPr>
            <a:r>
              <a:rPr lang="en-US" sz="2400" dirty="0">
                <a:latin typeface="Times New Roman" panose="02020603050405020304" pitchFamily="18" charset="0"/>
                <a:cs typeface="Times New Roman" panose="02020603050405020304" pitchFamily="18" charset="0"/>
              </a:rPr>
              <a:t>It operates on </a:t>
            </a:r>
            <a:r>
              <a:rPr lang="en-US" sz="2400" dirty="0">
                <a:solidFill>
                  <a:schemeClr val="accent1"/>
                </a:solidFill>
                <a:latin typeface="Times New Roman" panose="02020603050405020304" pitchFamily="18" charset="0"/>
                <a:cs typeface="Times New Roman" panose="02020603050405020304" pitchFamily="18" charset="0"/>
              </a:rPr>
              <a:t>IEEE 802.15.4 </a:t>
            </a:r>
            <a:r>
              <a:rPr lang="en-US" sz="2400" dirty="0">
                <a:latin typeface="Times New Roman" panose="02020603050405020304" pitchFamily="18" charset="0"/>
                <a:cs typeface="Times New Roman" panose="02020603050405020304" pitchFamily="18" charset="0"/>
              </a:rPr>
              <a:t>physical radio specification and operates even in unlicensed band including 2.4 GHz, 900 MHz and 868 </a:t>
            </a:r>
            <a:r>
              <a:rPr lang="en-US" sz="2400" dirty="0" err="1">
                <a:latin typeface="Times New Roman" panose="02020603050405020304" pitchFamily="18" charset="0"/>
                <a:cs typeface="Times New Roman" panose="02020603050405020304" pitchFamily="18" charset="0"/>
              </a:rPr>
              <a:t>MHz.</a:t>
            </a:r>
            <a:endParaRPr lang="en-US" sz="2400" dirty="0">
              <a:latin typeface="Times New Roman" panose="02020603050405020304" pitchFamily="18" charset="0"/>
              <a:cs typeface="Times New Roman" panose="02020603050405020304" pitchFamily="18" charset="0"/>
            </a:endParaRPr>
          </a:p>
          <a:p>
            <a:pPr algn="just">
              <a:lnSpc>
                <a:spcPct val="120000"/>
              </a:lnSpc>
            </a:pPr>
            <a:r>
              <a:rPr lang="en-US" sz="2400" dirty="0">
                <a:latin typeface="Times New Roman" panose="02020603050405020304" pitchFamily="18" charset="0"/>
                <a:cs typeface="Times New Roman" panose="02020603050405020304" pitchFamily="18" charset="0"/>
              </a:rPr>
              <a:t>The </a:t>
            </a:r>
            <a:r>
              <a:rPr lang="en-US" sz="2400" dirty="0">
                <a:solidFill>
                  <a:schemeClr val="accent1"/>
                </a:solidFill>
                <a:latin typeface="Times New Roman" panose="02020603050405020304" pitchFamily="18" charset="0"/>
                <a:cs typeface="Times New Roman" panose="02020603050405020304" pitchFamily="18" charset="0"/>
              </a:rPr>
              <a:t>ZigBee</a:t>
            </a:r>
            <a:r>
              <a:rPr lang="en-US" sz="2400" dirty="0">
                <a:latin typeface="Times New Roman" panose="02020603050405020304" pitchFamily="18" charset="0"/>
                <a:cs typeface="Times New Roman" panose="02020603050405020304" pitchFamily="18" charset="0"/>
              </a:rPr>
              <a:t> protocol is robust in a way to be used in various hostile RF, Wi-Fi, Bluetooth based environments, which are common in various industrial applications. </a:t>
            </a:r>
          </a:p>
          <a:p>
            <a:pPr algn="just">
              <a:lnSpc>
                <a:spcPct val="120000"/>
              </a:lnSpc>
            </a:pPr>
            <a:r>
              <a:rPr lang="en-US" sz="2400" dirty="0">
                <a:latin typeface="Times New Roman" panose="02020603050405020304" pitchFamily="18" charset="0"/>
                <a:cs typeface="Times New Roman" panose="02020603050405020304" pitchFamily="18" charset="0"/>
              </a:rPr>
              <a:t>ZigBee is an open, global, </a:t>
            </a:r>
            <a:r>
              <a:rPr lang="en-US" sz="2400" dirty="0">
                <a:solidFill>
                  <a:schemeClr val="accent1"/>
                </a:solidFill>
                <a:latin typeface="Times New Roman" panose="02020603050405020304" pitchFamily="18" charset="0"/>
                <a:cs typeface="Times New Roman" panose="02020603050405020304" pitchFamily="18" charset="0"/>
              </a:rPr>
              <a:t>packet-based </a:t>
            </a:r>
            <a:r>
              <a:rPr lang="en-US" sz="2400" dirty="0">
                <a:latin typeface="Times New Roman" panose="02020603050405020304" pitchFamily="18" charset="0"/>
                <a:cs typeface="Times New Roman" panose="02020603050405020304" pitchFamily="18" charset="0"/>
              </a:rPr>
              <a:t>protocol designed to provide an easy-to-use architecture for secure, reliable, low power wireless networks.</a:t>
            </a:r>
          </a:p>
          <a:p>
            <a:pPr algn="just">
              <a:lnSpc>
                <a:spcPct val="120000"/>
              </a:lnSpc>
            </a:pPr>
            <a:r>
              <a:rPr lang="en-US" sz="2400" dirty="0">
                <a:latin typeface="Times New Roman" panose="02020603050405020304" pitchFamily="18" charset="0"/>
                <a:cs typeface="Times New Roman" panose="02020603050405020304" pitchFamily="18" charset="0"/>
              </a:rPr>
              <a:t>ZigBee is a standard that addresses the need for very low-cost implementation of Low power devices with Low data rates for short-range wireless communications.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5396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AB54-15B8-A843-B507-095EBD8436DE}"/>
              </a:ext>
            </a:extLst>
          </p:cNvPr>
          <p:cNvSpPr>
            <a:spLocks noGrp="1"/>
          </p:cNvSpPr>
          <p:nvPr>
            <p:ph type="title"/>
          </p:nvPr>
        </p:nvSpPr>
        <p:spPr>
          <a:xfrm>
            <a:off x="202094" y="136526"/>
            <a:ext cx="10515600" cy="608910"/>
          </a:xfrm>
        </p:spPr>
        <p:txBody>
          <a:bodyPr>
            <a:normAutofit fontScale="90000"/>
          </a:bodyPr>
          <a:lstStyle/>
          <a:p>
            <a:r>
              <a:rPr lang="en-IN" b="1" i="0" dirty="0">
                <a:solidFill>
                  <a:schemeClr val="accent1"/>
                </a:solidFill>
                <a:effectLst/>
                <a:highlight>
                  <a:srgbClr val="FFFFFF"/>
                </a:highlight>
                <a:latin typeface="Nunito" pitchFamily="2" charset="0"/>
              </a:rPr>
              <a:t>Zigbee architecture </a:t>
            </a:r>
            <a:endParaRPr lang="en-IN" b="1" dirty="0">
              <a:solidFill>
                <a:schemeClr val="accent1"/>
              </a:solidFill>
            </a:endParaRPr>
          </a:p>
        </p:txBody>
      </p:sp>
      <p:sp>
        <p:nvSpPr>
          <p:cNvPr id="3" name="Content Placeholder 2">
            <a:extLst>
              <a:ext uri="{FF2B5EF4-FFF2-40B4-BE49-F238E27FC236}">
                <a16:creationId xmlns:a16="http://schemas.microsoft.com/office/drawing/2014/main" id="{517C93D2-3A6D-8EBB-3A2F-C89FF79F3F65}"/>
              </a:ext>
            </a:extLst>
          </p:cNvPr>
          <p:cNvSpPr>
            <a:spLocks noGrp="1"/>
          </p:cNvSpPr>
          <p:nvPr>
            <p:ph idx="1"/>
          </p:nvPr>
        </p:nvSpPr>
        <p:spPr>
          <a:xfrm>
            <a:off x="202094" y="1253330"/>
            <a:ext cx="11844132" cy="5147469"/>
          </a:xfrm>
        </p:spPr>
        <p:txBody>
          <a:bodyPr>
            <a:normAutofit/>
          </a:bodyPr>
          <a:lstStyle/>
          <a:p>
            <a:pPr marL="0" indent="0" algn="just">
              <a:lnSpc>
                <a:spcPct val="150000"/>
              </a:lnSpc>
              <a:buNone/>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Physical layer: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The lowest two layers </a:t>
            </a:r>
            <a:r>
              <a:rPr lang="en-US" sz="2400" b="0" i="0" dirty="0" err="1">
                <a:solidFill>
                  <a:srgbClr val="273239"/>
                </a:solidFill>
                <a:effectLst/>
                <a:highlight>
                  <a:srgbClr val="FFFFFF"/>
                </a:highlight>
                <a:latin typeface="Times New Roman" panose="02020603050405020304" pitchFamily="18" charset="0"/>
                <a:cs typeface="Times New Roman" panose="02020603050405020304" pitchFamily="18" charset="0"/>
              </a:rPr>
              <a:t>i.e</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 the physical and the MAC (Medium Access Control) Layer are defined by the IEEE 802.15.4 specifications. The Physical layer is closest to the hardware and directly controls and communicates with the Zigbee radio. The physical layer translates the data packets in the over-the-air bits for transmission and vice-versa during the reception.</a:t>
            </a:r>
          </a:p>
          <a:p>
            <a:pPr marL="0" indent="0" algn="just">
              <a:lnSpc>
                <a:spcPct val="150000"/>
              </a:lnSpc>
              <a:buNone/>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Medium Access Control layer (MAC layer):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The layer is responsible for the interface between the physical and network layer. The MAC layer is also responsible for providing PAN ID and also network discovery through beacon requests.</a:t>
            </a:r>
            <a:endParaRPr lang="en-US" sz="2400" dirty="0">
              <a:solidFill>
                <a:srgbClr val="273239"/>
              </a:solidFill>
              <a:highlight>
                <a:srgbClr val="FFFFFF"/>
              </a:highlight>
              <a:latin typeface="Times New Roman" panose="02020603050405020304" pitchFamily="18" charset="0"/>
              <a:cs typeface="Times New Roman" panose="02020603050405020304" pitchFamily="18" charset="0"/>
            </a:endParaRPr>
          </a:p>
          <a:p>
            <a:pPr marL="0" indent="0">
              <a:buNone/>
            </a:pPr>
            <a:endParaRPr lang="en-US" b="0" i="0" dirty="0">
              <a:solidFill>
                <a:srgbClr val="273239"/>
              </a:solidFill>
              <a:effectLst/>
              <a:highlight>
                <a:srgbClr val="FFFFFF"/>
              </a:highlight>
              <a:latin typeface="Nunito" pitchFamily="2" charset="0"/>
            </a:endParaRPr>
          </a:p>
          <a:p>
            <a:pPr marL="0" indent="0">
              <a:buNone/>
            </a:pPr>
            <a:endParaRPr lang="en-US" b="0" i="0" dirty="0">
              <a:solidFill>
                <a:srgbClr val="273239"/>
              </a:solidFill>
              <a:effectLst/>
              <a:highlight>
                <a:srgbClr val="FFFFFF"/>
              </a:highlight>
              <a:latin typeface="Nunito" pitchFamily="2" charset="0"/>
            </a:endParaRPr>
          </a:p>
          <a:p>
            <a:pPr marL="0" indent="0">
              <a:buNone/>
            </a:pPr>
            <a:endParaRPr lang="en-IN" dirty="0"/>
          </a:p>
        </p:txBody>
      </p:sp>
    </p:spTree>
    <p:extLst>
      <p:ext uri="{BB962C8B-B14F-4D97-AF65-F5344CB8AC3E}">
        <p14:creationId xmlns:p14="http://schemas.microsoft.com/office/powerpoint/2010/main" val="69187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102C13-6023-6BB0-42DA-E8176B094EED}"/>
              </a:ext>
            </a:extLst>
          </p:cNvPr>
          <p:cNvSpPr>
            <a:spLocks noGrp="1"/>
          </p:cNvSpPr>
          <p:nvPr>
            <p:ph idx="1"/>
          </p:nvPr>
        </p:nvSpPr>
        <p:spPr>
          <a:xfrm>
            <a:off x="221973" y="265180"/>
            <a:ext cx="11496261" cy="5400124"/>
          </a:xfrm>
        </p:spPr>
        <p:txBody>
          <a:bodyPr/>
          <a:lstStyle/>
          <a:p>
            <a:pPr algn="just" fontAlgn="base">
              <a:lnSpc>
                <a:spcPct val="150000"/>
              </a:lnSpc>
              <a:buFont typeface="Arial" panose="020B0604020202020204" pitchFamily="34" charset="0"/>
              <a:buChar char="•"/>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Network layer: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This layer acts as an interface between the MAC layer and the application layer. It is responsible for mesh networking.</a:t>
            </a:r>
          </a:p>
          <a:p>
            <a:pPr algn="just" fontAlgn="base">
              <a:lnSpc>
                <a:spcPct val="150000"/>
              </a:lnSpc>
              <a:buFont typeface="Arial" panose="020B0604020202020204" pitchFamily="34" charset="0"/>
              <a:buChar char="•"/>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Application layer: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The application layer in the Zigbee stack is the highest protocol layer and it consists of the application support sub-layer and Zigbee device object. It contains manufacturer-defined applications. </a:t>
            </a:r>
          </a:p>
          <a:p>
            <a:endParaRPr lang="en-IN" dirty="0"/>
          </a:p>
        </p:txBody>
      </p:sp>
      <p:pic>
        <p:nvPicPr>
          <p:cNvPr id="3074" name="Picture 2">
            <a:extLst>
              <a:ext uri="{FF2B5EF4-FFF2-40B4-BE49-F238E27FC236}">
                <a16:creationId xmlns:a16="http://schemas.microsoft.com/office/drawing/2014/main" id="{27FAE752-CF5D-45A7-659D-D35629E13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757" y="2912165"/>
            <a:ext cx="3539781" cy="368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22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18C9-457D-CA81-035C-79B6FAB088C8}"/>
              </a:ext>
            </a:extLst>
          </p:cNvPr>
          <p:cNvSpPr>
            <a:spLocks noGrp="1"/>
          </p:cNvSpPr>
          <p:nvPr>
            <p:ph type="title"/>
          </p:nvPr>
        </p:nvSpPr>
        <p:spPr>
          <a:xfrm>
            <a:off x="102705" y="169657"/>
            <a:ext cx="10515600" cy="479701"/>
          </a:xfrm>
        </p:spPr>
        <p:txBody>
          <a:bodyPr>
            <a:normAutofit fontScale="90000"/>
          </a:bodyPr>
          <a:lstStyle/>
          <a:p>
            <a:r>
              <a:rPr lang="en-IN" dirty="0">
                <a:solidFill>
                  <a:schemeClr val="accent1"/>
                </a:solidFill>
              </a:rPr>
              <a:t>Types of ZigBee Devices: </a:t>
            </a:r>
          </a:p>
        </p:txBody>
      </p:sp>
      <p:sp>
        <p:nvSpPr>
          <p:cNvPr id="3" name="Content Placeholder 2">
            <a:extLst>
              <a:ext uri="{FF2B5EF4-FFF2-40B4-BE49-F238E27FC236}">
                <a16:creationId xmlns:a16="http://schemas.microsoft.com/office/drawing/2014/main" id="{A9525582-2D48-A361-BD1D-974BADBD77DC}"/>
              </a:ext>
            </a:extLst>
          </p:cNvPr>
          <p:cNvSpPr>
            <a:spLocks noGrp="1"/>
          </p:cNvSpPr>
          <p:nvPr>
            <p:ph idx="1"/>
          </p:nvPr>
        </p:nvSpPr>
        <p:spPr>
          <a:xfrm>
            <a:off x="102705" y="1024730"/>
            <a:ext cx="11645348" cy="4351338"/>
          </a:xfrm>
        </p:spPr>
        <p:txBody>
          <a:bodyPr/>
          <a:lstStyle/>
          <a:p>
            <a:pPr algn="just" fontAlgn="base">
              <a:buFont typeface="Arial" panose="020B0604020202020204" pitchFamily="34" charset="0"/>
              <a:buChar char="•"/>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Zigbee Coordinator Device:</a:t>
            </a:r>
            <a:r>
              <a:rPr lang="en-US" sz="2400" i="0" dirty="0">
                <a:solidFill>
                  <a:schemeClr val="accent1"/>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It communicates with routers. This device is used for connecting the devices.</a:t>
            </a:r>
          </a:p>
          <a:p>
            <a:pPr algn="just" fontAlgn="base">
              <a:buFont typeface="Arial" panose="020B0604020202020204" pitchFamily="34" charset="0"/>
              <a:buChar char="•"/>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Zigbee Router:</a:t>
            </a:r>
            <a:r>
              <a:rPr lang="en-US" sz="2400" b="0" i="0" dirty="0">
                <a:solidFill>
                  <a:schemeClr val="accent1"/>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It is used for passing the data between devices.</a:t>
            </a:r>
          </a:p>
          <a:p>
            <a:pPr algn="just" fontAlgn="base">
              <a:buFont typeface="Arial" panose="020B0604020202020204" pitchFamily="34" charset="0"/>
              <a:buChar char="•"/>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Zigbee End Device:</a:t>
            </a:r>
            <a:r>
              <a:rPr lang="en-US" sz="2400" b="0" i="0" dirty="0">
                <a:solidFill>
                  <a:schemeClr val="accent1"/>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It is the device that is going to be controlled.</a:t>
            </a:r>
          </a:p>
          <a:p>
            <a:endParaRPr lang="en-IN" dirty="0"/>
          </a:p>
        </p:txBody>
      </p:sp>
      <p:pic>
        <p:nvPicPr>
          <p:cNvPr id="1026" name="Picture 2">
            <a:extLst>
              <a:ext uri="{FF2B5EF4-FFF2-40B4-BE49-F238E27FC236}">
                <a16:creationId xmlns:a16="http://schemas.microsoft.com/office/drawing/2014/main" id="{B327AFE2-3125-3B76-D545-0DF4FC403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84" y="3064427"/>
            <a:ext cx="7732642" cy="34879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ABEDCF-E004-39DE-A221-23F2CD913DC2}"/>
              </a:ext>
            </a:extLst>
          </p:cNvPr>
          <p:cNvSpPr txBox="1"/>
          <p:nvPr/>
        </p:nvSpPr>
        <p:spPr>
          <a:xfrm>
            <a:off x="5536096" y="6367704"/>
            <a:ext cx="6480598" cy="369332"/>
          </a:xfrm>
          <a:prstGeom prst="rect">
            <a:avLst/>
          </a:prstGeom>
          <a:noFill/>
        </p:spPr>
        <p:txBody>
          <a:bodyPr wrap="square">
            <a:spAutoFit/>
          </a:bodyPr>
          <a:lstStyle/>
          <a:p>
            <a:r>
              <a:rPr lang="en-IN" dirty="0">
                <a:highlight>
                  <a:srgbClr val="FFFFFF"/>
                </a:highlight>
                <a:latin typeface="Times New Roman" panose="02020603050405020304" pitchFamily="18" charset="0"/>
                <a:cs typeface="Times New Roman" panose="02020603050405020304" pitchFamily="18" charset="0"/>
              </a:rPr>
              <a:t>F</a:t>
            </a:r>
            <a:r>
              <a:rPr lang="en-IN" i="0" dirty="0">
                <a:effectLst/>
                <a:highlight>
                  <a:srgbClr val="FFFFFF"/>
                </a:highlight>
                <a:latin typeface="Times New Roman" panose="02020603050405020304" pitchFamily="18" charset="0"/>
                <a:cs typeface="Times New Roman" panose="02020603050405020304" pitchFamily="18" charset="0"/>
              </a:rPr>
              <a:t>ull-function device (FFD), Reduced-function device (RFD).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09994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4735E-2C19-0761-CD76-8A0E5AD7A149}"/>
              </a:ext>
            </a:extLst>
          </p:cNvPr>
          <p:cNvSpPr>
            <a:spLocks noGrp="1"/>
          </p:cNvSpPr>
          <p:nvPr>
            <p:ph type="title"/>
          </p:nvPr>
        </p:nvSpPr>
        <p:spPr>
          <a:xfrm>
            <a:off x="142461" y="136526"/>
            <a:ext cx="10515600" cy="529397"/>
          </a:xfrm>
        </p:spPr>
        <p:txBody>
          <a:bodyPr>
            <a:normAutofit fontScale="90000"/>
          </a:bodyPr>
          <a:lstStyle/>
          <a:p>
            <a:r>
              <a:rPr lang="en-IN" dirty="0">
                <a:solidFill>
                  <a:schemeClr val="accent1"/>
                </a:solidFill>
              </a:rPr>
              <a:t>Zigbee topologies</a:t>
            </a:r>
          </a:p>
        </p:txBody>
      </p:sp>
      <p:sp>
        <p:nvSpPr>
          <p:cNvPr id="3" name="Content Placeholder 2">
            <a:extLst>
              <a:ext uri="{FF2B5EF4-FFF2-40B4-BE49-F238E27FC236}">
                <a16:creationId xmlns:a16="http://schemas.microsoft.com/office/drawing/2014/main" id="{F9BD89B2-8334-7F74-01B3-2C7C06939A5E}"/>
              </a:ext>
            </a:extLst>
          </p:cNvPr>
          <p:cNvSpPr>
            <a:spLocks noGrp="1"/>
          </p:cNvSpPr>
          <p:nvPr>
            <p:ph idx="1"/>
          </p:nvPr>
        </p:nvSpPr>
        <p:spPr>
          <a:xfrm>
            <a:off x="142461" y="1110007"/>
            <a:ext cx="11903764" cy="5171523"/>
          </a:xfrm>
        </p:spPr>
        <p:txBody>
          <a:bodyPr>
            <a:normAutofit fontScale="92500" lnSpcReduction="20000"/>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Depending on the available device types and their number, Zigbee supports the following network topologies:</a:t>
            </a:r>
          </a:p>
          <a:p>
            <a:pPr algn="just">
              <a:lnSpc>
                <a:spcPct val="150000"/>
              </a:lnSpc>
              <a:buFont typeface="Arial" panose="020B0604020202020204" pitchFamily="34" charset="0"/>
              <a:buChar char="•"/>
            </a:pPr>
            <a:r>
              <a:rPr lang="en-US" b="0" i="0" dirty="0">
                <a:solidFill>
                  <a:schemeClr val="accent1"/>
                </a:solidFill>
                <a:effectLst/>
                <a:highlight>
                  <a:srgbClr val="FFFFFF"/>
                </a:highlight>
                <a:latin typeface="Times New Roman" panose="02020603050405020304" pitchFamily="18" charset="0"/>
                <a:cs typeface="Times New Roman" panose="02020603050405020304" pitchFamily="18" charset="0"/>
              </a:rPr>
              <a:t>Star topology: </a:t>
            </a:r>
            <a:r>
              <a:rPr lang="en-US" dirty="0">
                <a:solidFill>
                  <a:srgbClr val="323E48"/>
                </a:solidFill>
                <a:highlight>
                  <a:srgbClr val="FFFFFF"/>
                </a:highlight>
                <a:latin typeface="Times New Roman" panose="02020603050405020304" pitchFamily="18" charset="0"/>
                <a:cs typeface="Times New Roman" panose="02020603050405020304" pitchFamily="18" charset="0"/>
              </a:rPr>
              <a:t>T</a:t>
            </a:r>
            <a:r>
              <a:rPr lang="en-US" b="0" i="0" dirty="0">
                <a:solidFill>
                  <a:srgbClr val="323E48"/>
                </a:solidFill>
                <a:effectLst/>
                <a:highlight>
                  <a:srgbClr val="FFFFFF"/>
                </a:highlight>
                <a:latin typeface="Times New Roman" panose="02020603050405020304" pitchFamily="18" charset="0"/>
                <a:cs typeface="Times New Roman" panose="02020603050405020304" pitchFamily="18" charset="0"/>
              </a:rPr>
              <a:t>he coordinator communicates directly with the end devices and no routers are actively present, meaning they are either not present or not routing packets within the network.</a:t>
            </a:r>
          </a:p>
          <a:p>
            <a:pPr algn="just">
              <a:lnSpc>
                <a:spcPct val="150000"/>
              </a:lnSpc>
              <a:buFont typeface="Arial" panose="020B0604020202020204" pitchFamily="34" charset="0"/>
              <a:buChar char="•"/>
            </a:pPr>
            <a:r>
              <a:rPr lang="en-US" b="0" i="0" dirty="0">
                <a:solidFill>
                  <a:schemeClr val="accent1"/>
                </a:solidFill>
                <a:effectLst/>
                <a:highlight>
                  <a:srgbClr val="FFFFFF"/>
                </a:highlight>
                <a:latin typeface="Times New Roman" panose="02020603050405020304" pitchFamily="18" charset="0"/>
                <a:cs typeface="Times New Roman" panose="02020603050405020304" pitchFamily="18" charset="0"/>
              </a:rPr>
              <a:t>Tree topology: </a:t>
            </a:r>
            <a:r>
              <a:rPr lang="en-US" b="0" i="0" dirty="0">
                <a:solidFill>
                  <a:srgbClr val="323E48"/>
                </a:solidFill>
                <a:effectLst/>
                <a:highlight>
                  <a:srgbClr val="FFFFFF"/>
                </a:highlight>
                <a:latin typeface="Times New Roman" panose="02020603050405020304" pitchFamily="18" charset="0"/>
                <a:cs typeface="Times New Roman" panose="02020603050405020304" pitchFamily="18" charset="0"/>
              </a:rPr>
              <a:t>It routers are located beyond their mutual radio range and are not able to communicate with each other. However, unlike in the star topology, the routers continue to move packets through the network.</a:t>
            </a:r>
          </a:p>
          <a:p>
            <a:pPr algn="just">
              <a:lnSpc>
                <a:spcPct val="150000"/>
              </a:lnSpc>
              <a:buFont typeface="Arial" panose="020B0604020202020204" pitchFamily="34" charset="0"/>
              <a:buChar char="•"/>
            </a:pPr>
            <a:r>
              <a:rPr lang="en-US" b="0" i="0" dirty="0">
                <a:solidFill>
                  <a:schemeClr val="accent1"/>
                </a:solidFill>
                <a:effectLst/>
                <a:highlight>
                  <a:srgbClr val="FFFFFF"/>
                </a:highlight>
                <a:latin typeface="Times New Roman" panose="02020603050405020304" pitchFamily="18" charset="0"/>
                <a:cs typeface="Times New Roman" panose="02020603050405020304" pitchFamily="18" charset="0"/>
              </a:rPr>
              <a:t>Mesh topology: </a:t>
            </a:r>
            <a:r>
              <a:rPr lang="en-US" b="0" i="0" dirty="0">
                <a:solidFill>
                  <a:srgbClr val="323E48"/>
                </a:solidFill>
                <a:effectLst/>
                <a:highlight>
                  <a:srgbClr val="FFFFFF"/>
                </a:highlight>
                <a:latin typeface="Times New Roman" panose="02020603050405020304" pitchFamily="18" charset="0"/>
                <a:cs typeface="Times New Roman" panose="02020603050405020304" pitchFamily="18" charset="0"/>
              </a:rPr>
              <a:t>It allows full peer-to-peer communication.</a:t>
            </a:r>
          </a:p>
          <a:p>
            <a:endParaRPr lang="en-IN" dirty="0"/>
          </a:p>
        </p:txBody>
      </p:sp>
    </p:spTree>
    <p:extLst>
      <p:ext uri="{BB962C8B-B14F-4D97-AF65-F5344CB8AC3E}">
        <p14:creationId xmlns:p14="http://schemas.microsoft.com/office/powerpoint/2010/main" val="4216215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8EF6FD-C705-76CB-A5F3-D14FD1F772D3}"/>
              </a:ext>
            </a:extLst>
          </p:cNvPr>
          <p:cNvPicPr>
            <a:picLocks noChangeAspect="1"/>
          </p:cNvPicPr>
          <p:nvPr/>
        </p:nvPicPr>
        <p:blipFill>
          <a:blip r:embed="rId2"/>
          <a:stretch>
            <a:fillRect/>
          </a:stretch>
        </p:blipFill>
        <p:spPr>
          <a:xfrm>
            <a:off x="599661" y="412474"/>
            <a:ext cx="10992677" cy="5893904"/>
          </a:xfrm>
          <a:prstGeom prst="rect">
            <a:avLst/>
          </a:prstGeom>
        </p:spPr>
      </p:pic>
    </p:spTree>
    <p:extLst>
      <p:ext uri="{BB962C8B-B14F-4D97-AF65-F5344CB8AC3E}">
        <p14:creationId xmlns:p14="http://schemas.microsoft.com/office/powerpoint/2010/main" val="1158948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B68C-5B37-0113-9847-71F9FAD36351}"/>
              </a:ext>
            </a:extLst>
          </p:cNvPr>
          <p:cNvSpPr>
            <a:spLocks noGrp="1"/>
          </p:cNvSpPr>
          <p:nvPr>
            <p:ph type="title"/>
          </p:nvPr>
        </p:nvSpPr>
        <p:spPr>
          <a:xfrm>
            <a:off x="142461" y="156405"/>
            <a:ext cx="10515600" cy="579092"/>
          </a:xfrm>
        </p:spPr>
        <p:txBody>
          <a:bodyPr>
            <a:normAutofit fontScale="90000"/>
          </a:bodyPr>
          <a:lstStyle/>
          <a:p>
            <a:r>
              <a:rPr lang="en-US" b="1" dirty="0">
                <a:solidFill>
                  <a:schemeClr val="accent1"/>
                </a:solidFill>
              </a:rPr>
              <a:t>General Characteristics of Zigbee Standard:</a:t>
            </a:r>
            <a:endParaRPr lang="en-IN" b="1" dirty="0">
              <a:solidFill>
                <a:schemeClr val="accent1"/>
              </a:solidFill>
            </a:endParaRPr>
          </a:p>
        </p:txBody>
      </p:sp>
      <p:sp>
        <p:nvSpPr>
          <p:cNvPr id="3" name="Content Placeholder 2">
            <a:extLst>
              <a:ext uri="{FF2B5EF4-FFF2-40B4-BE49-F238E27FC236}">
                <a16:creationId xmlns:a16="http://schemas.microsoft.com/office/drawing/2014/main" id="{15068E0B-88EE-C2C5-0339-E176A4F555B0}"/>
              </a:ext>
            </a:extLst>
          </p:cNvPr>
          <p:cNvSpPr>
            <a:spLocks noGrp="1"/>
          </p:cNvSpPr>
          <p:nvPr>
            <p:ph idx="1"/>
          </p:nvPr>
        </p:nvSpPr>
        <p:spPr>
          <a:xfrm>
            <a:off x="301487" y="1123122"/>
            <a:ext cx="11734800" cy="5396947"/>
          </a:xfrm>
        </p:spPr>
        <p:txBody>
          <a:bodyPr>
            <a:normAutofit fontScale="92500" lnSpcReduction="10000"/>
          </a:bodyPr>
          <a:lstStyle/>
          <a:p>
            <a:pPr algn="just" fontAlgn="base">
              <a:buFont typeface="Arial" panose="020B0604020202020204" pitchFamily="34" charset="0"/>
              <a:buChar char="•"/>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Low Power Consumption</a:t>
            </a:r>
          </a:p>
          <a:p>
            <a:pPr algn="just" fontAlgn="base">
              <a:buFont typeface="Arial" panose="020B0604020202020204" pitchFamily="34" charset="0"/>
              <a:buChar char="•"/>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Low Data Rate (20- 250 kbps)</a:t>
            </a:r>
          </a:p>
          <a:p>
            <a:pPr algn="just" fontAlgn="base">
              <a:buFont typeface="Arial" panose="020B0604020202020204" pitchFamily="34" charset="0"/>
              <a:buChar char="•"/>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Short-Range (75-100 meters)</a:t>
            </a:r>
          </a:p>
          <a:p>
            <a:pPr algn="just" fontAlgn="base">
              <a:buFont typeface="Arial" panose="020B0604020202020204" pitchFamily="34" charset="0"/>
              <a:buChar char="•"/>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Network Join Time (~ 30 msec)</a:t>
            </a:r>
          </a:p>
          <a:p>
            <a:pPr algn="just" fontAlgn="base">
              <a:buFont typeface="Arial" panose="020B0604020202020204" pitchFamily="34" charset="0"/>
              <a:buChar char="•"/>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Support Small and Large Networks (up to 65000 devices (Theory); 240 devices (Practically))</a:t>
            </a:r>
          </a:p>
          <a:p>
            <a:pPr algn="just" fontAlgn="base">
              <a:buFont typeface="Arial" panose="020B0604020202020204" pitchFamily="34" charset="0"/>
              <a:buChar char="•"/>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Low Cost of Products and Cheap Implementation (Open Source Protocol)</a:t>
            </a:r>
          </a:p>
          <a:p>
            <a:pPr algn="just" fontAlgn="base">
              <a:buFont typeface="Arial" panose="020B0604020202020204" pitchFamily="34" charset="0"/>
              <a:buChar char="•"/>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Extremely low-duty cycle.</a:t>
            </a:r>
          </a:p>
          <a:p>
            <a:pPr algn="just" fontAlgn="base">
              <a:buFont typeface="Arial" panose="020B0604020202020204" pitchFamily="34" charset="0"/>
              <a:buChar char="•"/>
            </a:pP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3 frequency bands with 27 channels.</a:t>
            </a:r>
          </a:p>
          <a:p>
            <a:pPr marL="0" indent="0" algn="l" fontAlgn="base">
              <a:buNone/>
            </a:pPr>
            <a:r>
              <a:rPr lang="en-US" sz="2600" b="1" i="0" dirty="0">
                <a:solidFill>
                  <a:schemeClr val="accent1"/>
                </a:solidFill>
                <a:effectLst/>
                <a:highlight>
                  <a:srgbClr val="FFFFFF"/>
                </a:highlight>
                <a:latin typeface="Times New Roman" panose="02020603050405020304" pitchFamily="18" charset="0"/>
                <a:cs typeface="Times New Roman" panose="02020603050405020304" pitchFamily="18" charset="0"/>
              </a:rPr>
              <a:t>Operating Frequency Bands</a:t>
            </a:r>
            <a:r>
              <a:rPr lang="en-US" sz="2600" b="0" i="0" dirty="0">
                <a:solidFill>
                  <a:schemeClr val="accent1"/>
                </a:solidFill>
                <a:effectLst/>
                <a:highlight>
                  <a:srgbClr val="FFFFFF"/>
                </a:highlight>
                <a:latin typeface="Times New Roman" panose="02020603050405020304" pitchFamily="18" charset="0"/>
                <a:cs typeface="Times New Roman" panose="02020603050405020304" pitchFamily="18" charset="0"/>
              </a:rPr>
              <a:t> </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(Only one channel will be selected for use in a network):</a:t>
            </a:r>
          </a:p>
          <a:p>
            <a:pPr algn="l" fontAlgn="base">
              <a:buFont typeface="+mj-lt"/>
              <a:buAutoNum type="arabicPeriod"/>
            </a:pPr>
            <a:r>
              <a:rPr lang="en-US" sz="2600" b="1" i="0" dirty="0">
                <a:solidFill>
                  <a:srgbClr val="273239"/>
                </a:solidFill>
                <a:effectLst/>
                <a:highlight>
                  <a:srgbClr val="FFFFFF"/>
                </a:highlight>
                <a:latin typeface="Times New Roman" panose="02020603050405020304" pitchFamily="18" charset="0"/>
                <a:cs typeface="Times New Roman" panose="02020603050405020304" pitchFamily="18" charset="0"/>
              </a:rPr>
              <a:t>Channel 0</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 868 MHz (Europe)</a:t>
            </a:r>
          </a:p>
          <a:p>
            <a:pPr algn="l" fontAlgn="base">
              <a:buFont typeface="+mj-lt"/>
              <a:buAutoNum type="arabicPeriod"/>
            </a:pPr>
            <a:r>
              <a:rPr lang="en-US" sz="2600" b="1" i="0" dirty="0">
                <a:solidFill>
                  <a:srgbClr val="273239"/>
                </a:solidFill>
                <a:effectLst/>
                <a:highlight>
                  <a:srgbClr val="FFFFFF"/>
                </a:highlight>
                <a:latin typeface="Times New Roman" panose="02020603050405020304" pitchFamily="18" charset="0"/>
                <a:cs typeface="Times New Roman" panose="02020603050405020304" pitchFamily="18" charset="0"/>
              </a:rPr>
              <a:t>Channel 1-10</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 915 MHz (the US and Australia)</a:t>
            </a:r>
          </a:p>
          <a:p>
            <a:pPr algn="l" fontAlgn="base">
              <a:buFont typeface="+mj-lt"/>
              <a:buAutoNum type="arabicPeriod"/>
            </a:pPr>
            <a:r>
              <a:rPr lang="en-US" sz="2600" b="1" i="0" dirty="0">
                <a:solidFill>
                  <a:srgbClr val="273239"/>
                </a:solidFill>
                <a:effectLst/>
                <a:highlight>
                  <a:srgbClr val="FFFFFF"/>
                </a:highlight>
                <a:latin typeface="Times New Roman" panose="02020603050405020304" pitchFamily="18" charset="0"/>
                <a:cs typeface="Times New Roman" panose="02020603050405020304" pitchFamily="18" charset="0"/>
              </a:rPr>
              <a:t>Channel 11-26</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 2.4 GHz (Across the World)</a:t>
            </a:r>
          </a:p>
          <a:p>
            <a:pPr algn="l" fontAlgn="base">
              <a:buFont typeface="Arial" panose="020B0604020202020204" pitchFamily="34" charset="0"/>
              <a:buChar char="•"/>
            </a:pP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endParaRPr lang="en-US" b="0" i="0" dirty="0">
              <a:solidFill>
                <a:srgbClr val="273239"/>
              </a:solidFill>
              <a:effectLst/>
              <a:highlight>
                <a:srgbClr val="FFFFFF"/>
              </a:highlight>
              <a:latin typeface="Nunito" pitchFamily="2" charset="0"/>
            </a:endParaRPr>
          </a:p>
          <a:p>
            <a:endParaRPr lang="en-IN" dirty="0"/>
          </a:p>
        </p:txBody>
      </p:sp>
    </p:spTree>
    <p:extLst>
      <p:ext uri="{BB962C8B-B14F-4D97-AF65-F5344CB8AC3E}">
        <p14:creationId xmlns:p14="http://schemas.microsoft.com/office/powerpoint/2010/main" val="1538930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A89088-781F-C4A3-66F7-F5AC655F334D}"/>
              </a:ext>
            </a:extLst>
          </p:cNvPr>
          <p:cNvSpPr>
            <a:spLocks noGrp="1"/>
          </p:cNvSpPr>
          <p:nvPr>
            <p:ph idx="1"/>
          </p:nvPr>
        </p:nvSpPr>
        <p:spPr>
          <a:xfrm>
            <a:off x="217714" y="0"/>
            <a:ext cx="11793472" cy="5859722"/>
          </a:xfrm>
        </p:spPr>
        <p:txBody>
          <a:bodyPr>
            <a:noAutofit/>
          </a:bodyPr>
          <a:lstStyle/>
          <a:p>
            <a:pPr marL="0" indent="0" algn="just">
              <a:buNone/>
            </a:pPr>
            <a:r>
              <a:rPr lang="en-IN" sz="2400" b="1" i="0" dirty="0">
                <a:solidFill>
                  <a:schemeClr val="accent6"/>
                </a:solidFill>
                <a:effectLst/>
                <a:highlight>
                  <a:srgbClr val="FFFFFF"/>
                </a:highlight>
                <a:latin typeface="Times New Roman" panose="02020603050405020304" pitchFamily="18" charset="0"/>
                <a:cs typeface="Times New Roman" panose="02020603050405020304" pitchFamily="18" charset="0"/>
              </a:rPr>
              <a:t>Infrastructure Mode WLAN:</a:t>
            </a:r>
          </a:p>
          <a:p>
            <a:pPr algn="just" fontAlgn="ctr">
              <a:buFont typeface="+mj-lt"/>
              <a:buAutoNum type="arabicPeriod"/>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Centralized Architecture:</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In infrastructure mode, a central access point (AP) serves as the hub of the network. Client devices connect to the AP, which acts as a bridge between wireless clients and the wired network infrastructure.</a:t>
            </a:r>
          </a:p>
          <a:p>
            <a:pPr algn="just" fontAlgn="ctr">
              <a:buFont typeface="+mj-lt"/>
              <a:buAutoNum type="arabicPeriod"/>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Extended Range:</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Infrastructure mode offers extended range compared to ad hoc mode because APs are often strategically placed throughout an area to provide coverage. This allows for larger coverage areas and roaming between APs.</a:t>
            </a:r>
          </a:p>
          <a:p>
            <a:pPr algn="just" fontAlgn="ctr">
              <a:buFont typeface="+mj-lt"/>
              <a:buAutoNum type="arabicPeriod"/>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Scalability:</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Infrastructure mode is highly </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scalable.</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 Additional APs can be added to expand coverage and support more devices without significantly increasing network complexity.</a:t>
            </a:r>
          </a:p>
          <a:p>
            <a:pPr algn="just" fontAlgn="ctr">
              <a:buFont typeface="+mj-lt"/>
              <a:buAutoNum type="arabicPeriod"/>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Network Management:</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Infrastructure mode enables centralized network management. Network administrators can monitor and configure the network through the APs, making it easier to control security settings, </a:t>
            </a:r>
            <a:r>
              <a:rPr lang="en-US" sz="2400" b="0" i="0" dirty="0">
                <a:solidFill>
                  <a:schemeClr val="accent6"/>
                </a:solidFill>
                <a:effectLst/>
                <a:highlight>
                  <a:srgbClr val="FFFFFF"/>
                </a:highlight>
                <a:latin typeface="Times New Roman" panose="02020603050405020304" pitchFamily="18" charset="0"/>
                <a:cs typeface="Times New Roman" panose="02020603050405020304" pitchFamily="18" charset="0"/>
              </a:rPr>
              <a:t>quality of service</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 (QoS), and other network parameters.</a:t>
            </a:r>
          </a:p>
          <a:p>
            <a:pPr algn="just" fontAlgn="ctr">
              <a:buFont typeface="+mj-lt"/>
              <a:buAutoNum type="arabicPeriod"/>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Wired Network Integration:</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Infrastructure mode seamlessly integrates with the wired network infrastructure, allowing wireless clients to access resources such as printers, servers, and internet connections.</a:t>
            </a:r>
          </a:p>
          <a:p>
            <a:pPr fontAlgn="ctr">
              <a:buFont typeface="+mj-lt"/>
              <a:buAutoNum type="arabicPeriod"/>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Common in Public Wi-Fi:</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Infrastructure mode is commonly used in public Wi-Fi networks, enterprise networks, and home networks where a centralized hub (the AP) is essential for providing reliable and extended coverage.</a:t>
            </a:r>
            <a:b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br>
            <a:b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b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89718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4146-4652-1B56-82EA-B358C31C2007}"/>
              </a:ext>
            </a:extLst>
          </p:cNvPr>
          <p:cNvSpPr>
            <a:spLocks noGrp="1"/>
          </p:cNvSpPr>
          <p:nvPr>
            <p:ph type="title"/>
          </p:nvPr>
        </p:nvSpPr>
        <p:spPr>
          <a:xfrm>
            <a:off x="162339" y="181458"/>
            <a:ext cx="10515600" cy="499579"/>
          </a:xfrm>
        </p:spPr>
        <p:txBody>
          <a:bodyPr>
            <a:normAutofit fontScale="90000"/>
          </a:bodyPr>
          <a:lstStyle/>
          <a:p>
            <a:r>
              <a:rPr lang="en-IN" dirty="0">
                <a:solidFill>
                  <a:schemeClr val="accent1"/>
                </a:solidFill>
              </a:rPr>
              <a:t>Features of Zigbee:</a:t>
            </a:r>
          </a:p>
        </p:txBody>
      </p:sp>
      <p:sp>
        <p:nvSpPr>
          <p:cNvPr id="3" name="Content Placeholder 2">
            <a:extLst>
              <a:ext uri="{FF2B5EF4-FFF2-40B4-BE49-F238E27FC236}">
                <a16:creationId xmlns:a16="http://schemas.microsoft.com/office/drawing/2014/main" id="{DAB91F16-8E0B-42D2-5414-9736B00EF835}"/>
              </a:ext>
            </a:extLst>
          </p:cNvPr>
          <p:cNvSpPr>
            <a:spLocks noGrp="1"/>
          </p:cNvSpPr>
          <p:nvPr>
            <p:ph idx="1"/>
          </p:nvPr>
        </p:nvSpPr>
        <p:spPr>
          <a:xfrm>
            <a:off x="162339" y="914399"/>
            <a:ext cx="11873948" cy="5267740"/>
          </a:xfrm>
        </p:spPr>
        <p:txBody>
          <a:bodyPr>
            <a:normAutofit lnSpcReduction="10000"/>
          </a:bodyPr>
          <a:lstStyle/>
          <a:p>
            <a:pPr algn="just" fontAlgn="base">
              <a:lnSpc>
                <a:spcPct val="150000"/>
              </a:lnSpc>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Stochastic addressing:</a:t>
            </a:r>
            <a:r>
              <a:rPr lang="en-US" sz="2400" b="0" i="0" dirty="0">
                <a:solidFill>
                  <a:schemeClr val="accent1"/>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A device is assigned a random address and announced. Mechanism for address conflict resolution. Parents node don’t need to maintain assigned address table.</a:t>
            </a:r>
          </a:p>
          <a:p>
            <a:pPr algn="just" fontAlgn="base">
              <a:lnSpc>
                <a:spcPct val="150000"/>
              </a:lnSpc>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Link Management: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Each node maintains quality of links to neighbors. Link quality is used as link cost in routing. </a:t>
            </a:r>
          </a:p>
          <a:p>
            <a:pPr algn="just" fontAlgn="base">
              <a:lnSpc>
                <a:spcPct val="150000"/>
              </a:lnSpc>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Frequency Agility: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Nodes experience interference report to channel manager, which then selects another channel </a:t>
            </a:r>
          </a:p>
          <a:p>
            <a:pPr algn="just" fontAlgn="base">
              <a:lnSpc>
                <a:spcPct val="150000"/>
              </a:lnSpc>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Asymmetric Link: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Each node has different transmit power and sensitivity. Paths may be asymmetric. </a:t>
            </a:r>
          </a:p>
          <a:p>
            <a:pPr algn="just" fontAlgn="base">
              <a:lnSpc>
                <a:spcPct val="150000"/>
              </a:lnSpc>
            </a:pPr>
            <a:r>
              <a:rPr lang="en-US" sz="2400" b="1" i="0" dirty="0">
                <a:solidFill>
                  <a:schemeClr val="accent1"/>
                </a:solidFill>
                <a:effectLst/>
                <a:highlight>
                  <a:srgbClr val="FFFFFF"/>
                </a:highlight>
                <a:latin typeface="Times New Roman" panose="02020603050405020304" pitchFamily="18" charset="0"/>
                <a:cs typeface="Times New Roman" panose="02020603050405020304" pitchFamily="18" charset="0"/>
              </a:rPr>
              <a:t>Power Management:</a:t>
            </a:r>
            <a:r>
              <a:rPr lang="en-US" sz="2400" b="0" i="0" dirty="0">
                <a:solidFill>
                  <a:schemeClr val="accent1"/>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Routers and Coordinators use main power. End Devices use batteries.</a:t>
            </a:r>
          </a:p>
          <a:p>
            <a:endParaRPr lang="en-IN" dirty="0"/>
          </a:p>
        </p:txBody>
      </p:sp>
    </p:spTree>
    <p:extLst>
      <p:ext uri="{BB962C8B-B14F-4D97-AF65-F5344CB8AC3E}">
        <p14:creationId xmlns:p14="http://schemas.microsoft.com/office/powerpoint/2010/main" val="25330613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62474-1652-7235-7879-E250C517A0D1}"/>
              </a:ext>
            </a:extLst>
          </p:cNvPr>
          <p:cNvSpPr>
            <a:spLocks noGrp="1"/>
          </p:cNvSpPr>
          <p:nvPr>
            <p:ph idx="1"/>
          </p:nvPr>
        </p:nvSpPr>
        <p:spPr>
          <a:xfrm>
            <a:off x="159027" y="248478"/>
            <a:ext cx="11857382" cy="6331226"/>
          </a:xfrm>
        </p:spPr>
        <p:txBody>
          <a:bodyPr>
            <a:normAutofit lnSpcReduction="10000"/>
          </a:bodyPr>
          <a:lstStyle/>
          <a:p>
            <a:pPr marL="0" indent="0" algn="l" fontAlgn="base">
              <a:buNone/>
            </a:pPr>
            <a:r>
              <a:rPr lang="en-US" b="1" i="0" dirty="0">
                <a:solidFill>
                  <a:schemeClr val="accent1"/>
                </a:solidFill>
                <a:effectLst/>
                <a:highlight>
                  <a:srgbClr val="FFFFFF"/>
                </a:highlight>
                <a:latin typeface="Nunito" pitchFamily="2" charset="0"/>
              </a:rPr>
              <a:t>Advantages of Zigbee:</a:t>
            </a:r>
            <a:endParaRPr lang="en-US" b="0" i="0" dirty="0">
              <a:solidFill>
                <a:schemeClr val="accent1"/>
              </a:solidFill>
              <a:effectLst/>
              <a:highlight>
                <a:srgbClr val="FFFFFF"/>
              </a:highlight>
              <a:latin typeface="Nunito" pitchFamily="2" charset="0"/>
            </a:endParaRPr>
          </a:p>
          <a:p>
            <a:pPr algn="just" fontAlgn="base"/>
            <a:r>
              <a:rPr lang="en-US" sz="2500" b="0" i="0" dirty="0">
                <a:solidFill>
                  <a:srgbClr val="273239"/>
                </a:solidFill>
                <a:effectLst/>
                <a:highlight>
                  <a:srgbClr val="FFFFFF"/>
                </a:highlight>
                <a:latin typeface="Times New Roman" panose="02020603050405020304" pitchFamily="18" charset="0"/>
                <a:cs typeface="Times New Roman" panose="02020603050405020304" pitchFamily="18" charset="0"/>
              </a:rPr>
              <a:t>Designed for low power consumption.</a:t>
            </a:r>
          </a:p>
          <a:p>
            <a:pPr algn="just" fontAlgn="base"/>
            <a:r>
              <a:rPr lang="en-US" sz="2500" b="0" i="0" dirty="0">
                <a:solidFill>
                  <a:srgbClr val="273239"/>
                </a:solidFill>
                <a:effectLst/>
                <a:highlight>
                  <a:srgbClr val="FFFFFF"/>
                </a:highlight>
                <a:latin typeface="Times New Roman" panose="02020603050405020304" pitchFamily="18" charset="0"/>
                <a:cs typeface="Times New Roman" panose="02020603050405020304" pitchFamily="18" charset="0"/>
              </a:rPr>
              <a:t>Provides network security and application support services operating on the top of IEEE.</a:t>
            </a:r>
          </a:p>
          <a:p>
            <a:pPr algn="just" fontAlgn="base"/>
            <a:r>
              <a:rPr lang="en-US" sz="2500" b="0" i="0" dirty="0">
                <a:solidFill>
                  <a:srgbClr val="273239"/>
                </a:solidFill>
                <a:effectLst/>
                <a:highlight>
                  <a:srgbClr val="FFFFFF"/>
                </a:highlight>
                <a:latin typeface="Times New Roman" panose="02020603050405020304" pitchFamily="18" charset="0"/>
                <a:cs typeface="Times New Roman" panose="02020603050405020304" pitchFamily="18" charset="0"/>
              </a:rPr>
              <a:t>Zigbee makes possible completely networks homes where all devices are able to communicate and be </a:t>
            </a:r>
          </a:p>
          <a:p>
            <a:pPr algn="just" fontAlgn="base"/>
            <a:r>
              <a:rPr lang="en-US" sz="2500" b="0" i="0" dirty="0">
                <a:solidFill>
                  <a:srgbClr val="273239"/>
                </a:solidFill>
                <a:effectLst/>
                <a:highlight>
                  <a:srgbClr val="FFFFFF"/>
                </a:highlight>
                <a:latin typeface="Times New Roman" panose="02020603050405020304" pitchFamily="18" charset="0"/>
                <a:cs typeface="Times New Roman" panose="02020603050405020304" pitchFamily="18" charset="0"/>
              </a:rPr>
              <a:t>Use in smart home </a:t>
            </a:r>
          </a:p>
          <a:p>
            <a:pPr algn="just" fontAlgn="base"/>
            <a:r>
              <a:rPr lang="en-US" sz="2500" b="0" i="0" dirty="0">
                <a:solidFill>
                  <a:srgbClr val="273239"/>
                </a:solidFill>
                <a:effectLst/>
                <a:highlight>
                  <a:srgbClr val="FFFFFF"/>
                </a:highlight>
                <a:latin typeface="Times New Roman" panose="02020603050405020304" pitchFamily="18" charset="0"/>
                <a:cs typeface="Times New Roman" panose="02020603050405020304" pitchFamily="18" charset="0"/>
              </a:rPr>
              <a:t>Easy implementation</a:t>
            </a:r>
          </a:p>
          <a:p>
            <a:pPr algn="just" fontAlgn="base"/>
            <a:r>
              <a:rPr lang="en-US" sz="2500" b="0" i="0" dirty="0">
                <a:solidFill>
                  <a:srgbClr val="273239"/>
                </a:solidFill>
                <a:effectLst/>
                <a:highlight>
                  <a:srgbClr val="FFFFFF"/>
                </a:highlight>
                <a:latin typeface="Times New Roman" panose="02020603050405020304" pitchFamily="18" charset="0"/>
                <a:cs typeface="Times New Roman" panose="02020603050405020304" pitchFamily="18" charset="0"/>
              </a:rPr>
              <a:t>Adequate security features.</a:t>
            </a:r>
          </a:p>
          <a:p>
            <a:pPr algn="just" fontAlgn="base"/>
            <a:r>
              <a:rPr lang="en-US" sz="2500" b="1" i="0" dirty="0">
                <a:solidFill>
                  <a:srgbClr val="273239"/>
                </a:solidFill>
                <a:effectLst/>
                <a:highlight>
                  <a:srgbClr val="FFFFFF"/>
                </a:highlight>
                <a:latin typeface="Times New Roman" panose="02020603050405020304" pitchFamily="18" charset="0"/>
                <a:cs typeface="Times New Roman" panose="02020603050405020304" pitchFamily="18" charset="0"/>
              </a:rPr>
              <a:t>Low cost</a:t>
            </a:r>
            <a:r>
              <a:rPr lang="en-US" sz="2500" b="0" i="0" dirty="0">
                <a:solidFill>
                  <a:srgbClr val="273239"/>
                </a:solidFill>
                <a:effectLst/>
                <a:highlight>
                  <a:srgbClr val="FFFFFF"/>
                </a:highlight>
                <a:latin typeface="Times New Roman" panose="02020603050405020304" pitchFamily="18" charset="0"/>
                <a:cs typeface="Times New Roman" panose="02020603050405020304" pitchFamily="18" charset="0"/>
              </a:rPr>
              <a:t>: Zigbee chips and modules are relatively inexpensive, which makes it a cost-effective solution for IoT applications.</a:t>
            </a:r>
          </a:p>
          <a:p>
            <a:pPr algn="just" fontAlgn="base"/>
            <a:r>
              <a:rPr lang="en-US" sz="2500" b="1" i="0" dirty="0">
                <a:solidFill>
                  <a:srgbClr val="273239"/>
                </a:solidFill>
                <a:effectLst/>
                <a:highlight>
                  <a:srgbClr val="FFFFFF"/>
                </a:highlight>
                <a:latin typeface="Times New Roman" panose="02020603050405020304" pitchFamily="18" charset="0"/>
                <a:cs typeface="Times New Roman" panose="02020603050405020304" pitchFamily="18" charset="0"/>
              </a:rPr>
              <a:t>Mesh networking:</a:t>
            </a:r>
            <a:r>
              <a:rPr lang="en-US" sz="2500" b="0" i="0" dirty="0">
                <a:solidFill>
                  <a:srgbClr val="273239"/>
                </a:solidFill>
                <a:effectLst/>
                <a:highlight>
                  <a:srgbClr val="FFFFFF"/>
                </a:highlight>
                <a:latin typeface="Times New Roman" panose="02020603050405020304" pitchFamily="18" charset="0"/>
                <a:cs typeface="Times New Roman" panose="02020603050405020304" pitchFamily="18" charset="0"/>
              </a:rPr>
              <a:t> Zigbee uses a mesh network topology, which allows for devices to communicate with each other without the need for a central hub or router. This makes it ideal for use in smart home applications where devices need to communicate with each other and with a central control hub.</a:t>
            </a:r>
          </a:p>
          <a:p>
            <a:pPr algn="just" fontAlgn="base"/>
            <a:r>
              <a:rPr lang="en-US" sz="2500" b="1" i="0" dirty="0">
                <a:solidFill>
                  <a:srgbClr val="273239"/>
                </a:solidFill>
                <a:effectLst/>
                <a:highlight>
                  <a:srgbClr val="FFFFFF"/>
                </a:highlight>
                <a:latin typeface="Times New Roman" panose="02020603050405020304" pitchFamily="18" charset="0"/>
                <a:cs typeface="Times New Roman" panose="02020603050405020304" pitchFamily="18" charset="0"/>
              </a:rPr>
              <a:t>Reliability:</a:t>
            </a:r>
            <a:r>
              <a:rPr lang="en-US" sz="2500" b="0" i="0" dirty="0">
                <a:solidFill>
                  <a:srgbClr val="273239"/>
                </a:solidFill>
                <a:effectLst/>
                <a:highlight>
                  <a:srgbClr val="FFFFFF"/>
                </a:highlight>
                <a:latin typeface="Times New Roman" panose="02020603050405020304" pitchFamily="18" charset="0"/>
                <a:cs typeface="Times New Roman" panose="02020603050405020304" pitchFamily="18" charset="0"/>
              </a:rPr>
              <a:t> Zigbee protocol is designed to be highly reliable, with robust mechanisms in place to ensure that data is delivered reliably even in adverse conditions.</a:t>
            </a:r>
          </a:p>
          <a:p>
            <a:endParaRPr lang="en-IN" dirty="0"/>
          </a:p>
        </p:txBody>
      </p:sp>
    </p:spTree>
    <p:extLst>
      <p:ext uri="{BB962C8B-B14F-4D97-AF65-F5344CB8AC3E}">
        <p14:creationId xmlns:p14="http://schemas.microsoft.com/office/powerpoint/2010/main" val="7355676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BAE2BA-33AD-20A2-1BC5-A15406C6470A}"/>
              </a:ext>
            </a:extLst>
          </p:cNvPr>
          <p:cNvSpPr>
            <a:spLocks noGrp="1"/>
          </p:cNvSpPr>
          <p:nvPr>
            <p:ph idx="1"/>
          </p:nvPr>
        </p:nvSpPr>
        <p:spPr>
          <a:xfrm>
            <a:off x="188843" y="288234"/>
            <a:ext cx="11887200" cy="6321287"/>
          </a:xfrm>
        </p:spPr>
        <p:txBody>
          <a:bodyPr>
            <a:normAutofit/>
          </a:bodyPr>
          <a:lstStyle/>
          <a:p>
            <a:pPr marL="0" indent="0" algn="just" fontAlgn="base">
              <a:lnSpc>
                <a:spcPct val="150000"/>
              </a:lnSpc>
              <a:buNone/>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Disadvantages of Zigbee </a:t>
            </a:r>
            <a:endPar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endParaRPr>
          </a:p>
          <a:p>
            <a:pPr marL="0" indent="0" algn="just" fontAlgn="base">
              <a:lnSpc>
                <a:spcPct val="150000"/>
              </a:lnSpc>
              <a:buNone/>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Limited range:</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Zigbee has a relatively short range compared to other wireless communications protocols, which can make it less suitable for certain types of applications or for use in large buildings.</a:t>
            </a:r>
          </a:p>
          <a:p>
            <a:pPr marL="0" indent="0" algn="just" fontAlgn="base">
              <a:lnSpc>
                <a:spcPct val="150000"/>
              </a:lnSpc>
              <a:buNone/>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Limited data rate:</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Zigbee is designed for low-data-rate applications, which can make it less suitable for applications that require high-speed data transfer.</a:t>
            </a:r>
          </a:p>
          <a:p>
            <a:pPr marL="0" indent="0" algn="just" fontAlgn="base">
              <a:lnSpc>
                <a:spcPct val="150000"/>
              </a:lnSpc>
              <a:buNone/>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Interoperability:</a:t>
            </a:r>
            <a:r>
              <a:rPr lang="en-US" sz="2400" b="0" i="0" dirty="0">
                <a:solidFill>
                  <a:schemeClr val="accent2"/>
                </a:solidFill>
                <a:effectLst/>
                <a:highlight>
                  <a:srgbClr val="FFFFFF"/>
                </a:highlight>
                <a:latin typeface="Times New Roman" panose="02020603050405020304" pitchFamily="18" charset="0"/>
                <a:cs typeface="Times New Roman" panose="02020603050405020304" pitchFamily="18" charset="0"/>
              </a:rPr>
              <a:t> Z</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igbee is not as widely adopted as other IoT protocols, which can make it difficult to find devices that are compatible with each other.</a:t>
            </a:r>
          </a:p>
          <a:p>
            <a:pPr marL="0" indent="0" algn="just" fontAlgn="base">
              <a:lnSpc>
                <a:spcPct val="150000"/>
              </a:lnSpc>
              <a:buNone/>
            </a:pPr>
            <a:r>
              <a:rPr lang="en-US" sz="2400" b="1" i="0" dirty="0">
                <a:solidFill>
                  <a:schemeClr val="accent2"/>
                </a:solidFill>
                <a:effectLst/>
                <a:highlight>
                  <a:srgbClr val="FFFFFF"/>
                </a:highlight>
                <a:latin typeface="Times New Roman" panose="02020603050405020304" pitchFamily="18" charset="0"/>
                <a:cs typeface="Times New Roman" panose="02020603050405020304" pitchFamily="18" charset="0"/>
              </a:rPr>
              <a:t>Security:</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 Zigbee’s security features are not as robust as other IoT protocols, making it more vulnerable to hacking and other security threats.</a:t>
            </a:r>
          </a:p>
          <a:p>
            <a:pPr algn="just"/>
            <a:endParaRPr lang="en-IN" dirty="0"/>
          </a:p>
        </p:txBody>
      </p:sp>
    </p:spTree>
    <p:extLst>
      <p:ext uri="{BB962C8B-B14F-4D97-AF65-F5344CB8AC3E}">
        <p14:creationId xmlns:p14="http://schemas.microsoft.com/office/powerpoint/2010/main" val="36967859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3BA3D-520E-78B9-544E-5FD376FEF498}"/>
              </a:ext>
            </a:extLst>
          </p:cNvPr>
          <p:cNvSpPr>
            <a:spLocks noGrp="1"/>
          </p:cNvSpPr>
          <p:nvPr>
            <p:ph type="title"/>
          </p:nvPr>
        </p:nvSpPr>
        <p:spPr>
          <a:xfrm>
            <a:off x="268357" y="181458"/>
            <a:ext cx="10515600" cy="499579"/>
          </a:xfrm>
        </p:spPr>
        <p:txBody>
          <a:bodyPr>
            <a:normAutofit fontScale="90000"/>
          </a:bodyPr>
          <a:lstStyle/>
          <a:p>
            <a:r>
              <a:rPr lang="en-IN" i="0" dirty="0">
                <a:solidFill>
                  <a:schemeClr val="accent2"/>
                </a:solidFill>
                <a:effectLst/>
                <a:highlight>
                  <a:srgbClr val="FFFFFF"/>
                </a:highlight>
                <a:latin typeface="Nunito-Sans"/>
              </a:rPr>
              <a:t>What is RFID technology</a:t>
            </a:r>
            <a:r>
              <a:rPr lang="en-IN" dirty="0">
                <a:solidFill>
                  <a:schemeClr val="accent2"/>
                </a:solidFill>
              </a:rPr>
              <a:t> </a:t>
            </a:r>
          </a:p>
        </p:txBody>
      </p:sp>
      <p:sp>
        <p:nvSpPr>
          <p:cNvPr id="3" name="Content Placeholder 2">
            <a:extLst>
              <a:ext uri="{FF2B5EF4-FFF2-40B4-BE49-F238E27FC236}">
                <a16:creationId xmlns:a16="http://schemas.microsoft.com/office/drawing/2014/main" id="{5E1F38EE-6BE6-6CB3-EA65-918BAEBF430A}"/>
              </a:ext>
            </a:extLst>
          </p:cNvPr>
          <p:cNvSpPr>
            <a:spLocks noGrp="1"/>
          </p:cNvSpPr>
          <p:nvPr>
            <p:ph idx="1"/>
          </p:nvPr>
        </p:nvSpPr>
        <p:spPr>
          <a:xfrm>
            <a:off x="168966" y="811834"/>
            <a:ext cx="11907077" cy="5864708"/>
          </a:xfrm>
        </p:spPr>
        <p:txBody>
          <a:bodyPr>
            <a:normAutofit lnSpcReduction="10000"/>
          </a:bodyPr>
          <a:lstStyle/>
          <a:p>
            <a:pPr algn="just">
              <a:lnSpc>
                <a:spcPct val="150000"/>
              </a:lnSpc>
            </a:pPr>
            <a:r>
              <a:rPr lang="en-US" dirty="0"/>
              <a:t>Radio-Frequency Identification (</a:t>
            </a:r>
            <a:r>
              <a:rPr lang="en-US" dirty="0">
                <a:solidFill>
                  <a:schemeClr val="accent4"/>
                </a:solidFill>
              </a:rPr>
              <a:t>RFID</a:t>
            </a:r>
            <a:r>
              <a:rPr lang="en-US" dirty="0"/>
              <a:t>) technology is widely used in industries because it simplifies and automates processes. </a:t>
            </a:r>
          </a:p>
          <a:p>
            <a:pPr algn="just">
              <a:lnSpc>
                <a:spcPct val="150000"/>
              </a:lnSpc>
            </a:pPr>
            <a:r>
              <a:rPr lang="en-US" dirty="0"/>
              <a:t>It uses radio waves to communicate, to identify, and track objects wirelessly, making it a valuable tool for a variety of applications, from supply chain management to access control.</a:t>
            </a:r>
          </a:p>
          <a:p>
            <a:pPr algn="just">
              <a:lnSpc>
                <a:spcPct val="150000"/>
              </a:lnSpc>
            </a:pPr>
            <a:r>
              <a:rPr lang="en-US" dirty="0"/>
              <a:t>It is a wireless technology that uses </a:t>
            </a:r>
            <a:r>
              <a:rPr lang="en-US" dirty="0">
                <a:solidFill>
                  <a:schemeClr val="accent4"/>
                </a:solidFill>
              </a:rPr>
              <a:t>radio waves </a:t>
            </a:r>
            <a:r>
              <a:rPr lang="en-US" dirty="0"/>
              <a:t>to identify and track objects by placing an RFID tag or transponder on them.</a:t>
            </a:r>
          </a:p>
          <a:p>
            <a:pPr algn="just">
              <a:lnSpc>
                <a:spcPct val="150000"/>
              </a:lnSpc>
            </a:pPr>
            <a:r>
              <a:rPr lang="en-US" dirty="0"/>
              <a:t>The tag contains a </a:t>
            </a:r>
            <a:r>
              <a:rPr lang="en-US" dirty="0">
                <a:solidFill>
                  <a:schemeClr val="accent4"/>
                </a:solidFill>
              </a:rPr>
              <a:t>microchip</a:t>
            </a:r>
            <a:r>
              <a:rPr lang="en-US" dirty="0"/>
              <a:t> and an antenna that transmits a </a:t>
            </a:r>
            <a:r>
              <a:rPr lang="en-US" dirty="0">
                <a:solidFill>
                  <a:schemeClr val="accent4"/>
                </a:solidFill>
              </a:rPr>
              <a:t>unique identifier </a:t>
            </a:r>
            <a:r>
              <a:rPr lang="en-US" dirty="0"/>
              <a:t>to a reader device when prompted by the reader's radio signal. </a:t>
            </a:r>
            <a:endParaRPr lang="en-IN" dirty="0"/>
          </a:p>
        </p:txBody>
      </p:sp>
    </p:spTree>
    <p:extLst>
      <p:ext uri="{BB962C8B-B14F-4D97-AF65-F5344CB8AC3E}">
        <p14:creationId xmlns:p14="http://schemas.microsoft.com/office/powerpoint/2010/main" val="19378810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769B-C534-4874-88EE-EB4BE3559593}"/>
              </a:ext>
            </a:extLst>
          </p:cNvPr>
          <p:cNvSpPr>
            <a:spLocks noGrp="1"/>
          </p:cNvSpPr>
          <p:nvPr>
            <p:ph type="title"/>
          </p:nvPr>
        </p:nvSpPr>
        <p:spPr>
          <a:xfrm>
            <a:off x="82826" y="355187"/>
            <a:ext cx="10515600" cy="420066"/>
          </a:xfrm>
        </p:spPr>
        <p:txBody>
          <a:bodyPr>
            <a:normAutofit fontScale="90000"/>
          </a:bodyPr>
          <a:lstStyle/>
          <a:p>
            <a:r>
              <a:rPr lang="en-IN" b="1" i="0" dirty="0">
                <a:solidFill>
                  <a:schemeClr val="accent4"/>
                </a:solidFill>
                <a:effectLst/>
                <a:highlight>
                  <a:srgbClr val="FFFFFF"/>
                </a:highlight>
                <a:latin typeface="Nunito-Sans"/>
              </a:rPr>
              <a:t>Main benefits of RFID</a:t>
            </a:r>
            <a:endParaRPr lang="en-IN" dirty="0">
              <a:solidFill>
                <a:schemeClr val="accent4"/>
              </a:solidFill>
            </a:endParaRPr>
          </a:p>
        </p:txBody>
      </p:sp>
      <p:sp>
        <p:nvSpPr>
          <p:cNvPr id="3" name="Content Placeholder 2">
            <a:extLst>
              <a:ext uri="{FF2B5EF4-FFF2-40B4-BE49-F238E27FC236}">
                <a16:creationId xmlns:a16="http://schemas.microsoft.com/office/drawing/2014/main" id="{8CD53CF9-ACAC-2935-24CD-2B752B050DE7}"/>
              </a:ext>
            </a:extLst>
          </p:cNvPr>
          <p:cNvSpPr>
            <a:spLocks noGrp="1"/>
          </p:cNvSpPr>
          <p:nvPr>
            <p:ph idx="1"/>
          </p:nvPr>
        </p:nvSpPr>
        <p:spPr>
          <a:xfrm>
            <a:off x="188843" y="1013790"/>
            <a:ext cx="11827566" cy="5595731"/>
          </a:xfrm>
        </p:spPr>
        <p:txBody>
          <a:bodyPr>
            <a:normAutofit fontScale="92500" lnSpcReduction="10000"/>
          </a:bodyPr>
          <a:lstStyle/>
          <a:p>
            <a:pPr algn="just">
              <a:buFont typeface="Arial" panose="020B0604020202020204" pitchFamily="34" charset="0"/>
              <a:buChar char="•"/>
            </a:pPr>
            <a:r>
              <a:rPr lang="en-US" sz="2600" b="1" i="0" dirty="0">
                <a:effectLst/>
                <a:highlight>
                  <a:srgbClr val="FFFFFF"/>
                </a:highlight>
                <a:latin typeface="Times New Roman" panose="02020603050405020304" pitchFamily="18" charset="0"/>
                <a:cs typeface="Times New Roman" panose="02020603050405020304" pitchFamily="18" charset="0"/>
              </a:rPr>
              <a:t>Improved efficiency:</a:t>
            </a:r>
            <a:r>
              <a:rPr lang="en-US" sz="2600" b="0" i="0" dirty="0">
                <a:effectLst/>
                <a:highlight>
                  <a:srgbClr val="FFFFFF"/>
                </a:highlight>
                <a:latin typeface="Times New Roman" panose="02020603050405020304" pitchFamily="18" charset="0"/>
                <a:cs typeface="Times New Roman" panose="02020603050405020304" pitchFamily="18" charset="0"/>
              </a:rPr>
              <a:t> RFID technology enables fast and efficient data exchange between an RFID reader and an RFID tag, which can result in improved efficiency and accuracy in various applications, such as inventory management, supply chain management, and asset tracking.</a:t>
            </a:r>
          </a:p>
          <a:p>
            <a:pPr algn="just">
              <a:buFont typeface="Arial" panose="020B0604020202020204" pitchFamily="34" charset="0"/>
              <a:buChar char="•"/>
            </a:pPr>
            <a:r>
              <a:rPr lang="en-US" sz="2600" b="1" i="0" dirty="0">
                <a:effectLst/>
                <a:highlight>
                  <a:srgbClr val="FFFFFF"/>
                </a:highlight>
                <a:latin typeface="Times New Roman" panose="02020603050405020304" pitchFamily="18" charset="0"/>
                <a:cs typeface="Times New Roman" panose="02020603050405020304" pitchFamily="18" charset="0"/>
              </a:rPr>
              <a:t>Increased visibility:</a:t>
            </a:r>
            <a:r>
              <a:rPr lang="en-US" sz="2600" b="0" i="0" dirty="0">
                <a:effectLst/>
                <a:highlight>
                  <a:srgbClr val="FFFFFF"/>
                </a:highlight>
                <a:latin typeface="Times New Roman" panose="02020603050405020304" pitchFamily="18" charset="0"/>
                <a:cs typeface="Times New Roman" panose="02020603050405020304" pitchFamily="18" charset="0"/>
              </a:rPr>
              <a:t> RFID technology provides real-time data and increased visibility into the movement of goods and assets, enabling organizations to make more informed decisions and respond quickly to changes in demand or other conditions.</a:t>
            </a:r>
          </a:p>
          <a:p>
            <a:pPr algn="just">
              <a:buFont typeface="Arial" panose="020B0604020202020204" pitchFamily="34" charset="0"/>
              <a:buChar char="•"/>
            </a:pPr>
            <a:r>
              <a:rPr lang="en-US" sz="2600" b="1" i="0" dirty="0">
                <a:effectLst/>
                <a:highlight>
                  <a:srgbClr val="FFFFFF"/>
                </a:highlight>
                <a:latin typeface="Times New Roman" panose="02020603050405020304" pitchFamily="18" charset="0"/>
                <a:cs typeface="Times New Roman" panose="02020603050405020304" pitchFamily="18" charset="0"/>
              </a:rPr>
              <a:t>Reduced costs:</a:t>
            </a:r>
            <a:r>
              <a:rPr lang="en-US" sz="2600" b="0" i="0" dirty="0">
                <a:effectLst/>
                <a:highlight>
                  <a:srgbClr val="FFFFFF"/>
                </a:highlight>
                <a:latin typeface="Times New Roman" panose="02020603050405020304" pitchFamily="18" charset="0"/>
                <a:cs typeface="Times New Roman" panose="02020603050405020304" pitchFamily="18" charset="0"/>
              </a:rPr>
              <a:t> By automating processes and reducing manual labor, RFID technology can help organizations to reduce costs and improve their bottom line. For example, RFID can help reduce inventory shrinkage and improve asset utilization, both of which can lead to significant cost savings.</a:t>
            </a:r>
          </a:p>
          <a:p>
            <a:pPr algn="just">
              <a:buFont typeface="Arial" panose="020B0604020202020204" pitchFamily="34" charset="0"/>
              <a:buChar char="•"/>
            </a:pPr>
            <a:r>
              <a:rPr lang="en-US" sz="2600" b="1" i="0" dirty="0">
                <a:effectLst/>
                <a:highlight>
                  <a:srgbClr val="FFFFFF"/>
                </a:highlight>
                <a:latin typeface="Times New Roman" panose="02020603050405020304" pitchFamily="18" charset="0"/>
                <a:cs typeface="Times New Roman" panose="02020603050405020304" pitchFamily="18" charset="0"/>
              </a:rPr>
              <a:t>Improved security:</a:t>
            </a:r>
            <a:r>
              <a:rPr lang="en-US" sz="2600" b="0" i="0" dirty="0">
                <a:effectLst/>
                <a:highlight>
                  <a:srgbClr val="FFFFFF"/>
                </a:highlight>
                <a:latin typeface="Times New Roman" panose="02020603050405020304" pitchFamily="18" charset="0"/>
                <a:cs typeface="Times New Roman" panose="02020603050405020304" pitchFamily="18" charset="0"/>
              </a:rPr>
              <a:t> RFID technology can be used to enhance security by controlling access to secure areas and facilities and by helping to prevent theft and shrinkage.</a:t>
            </a:r>
          </a:p>
          <a:p>
            <a:pPr algn="just">
              <a:buFont typeface="Arial" panose="020B0604020202020204" pitchFamily="34" charset="0"/>
              <a:buChar char="•"/>
            </a:pPr>
            <a:r>
              <a:rPr lang="en-US" sz="2600" b="1" i="0" dirty="0">
                <a:effectLst/>
                <a:highlight>
                  <a:srgbClr val="FFFFFF"/>
                </a:highlight>
                <a:latin typeface="Times New Roman" panose="02020603050405020304" pitchFamily="18" charset="0"/>
                <a:cs typeface="Times New Roman" panose="02020603050405020304" pitchFamily="18" charset="0"/>
              </a:rPr>
              <a:t>Improved consumer engagement:</a:t>
            </a:r>
            <a:r>
              <a:rPr lang="en-US" sz="2600" b="0" i="0" dirty="0">
                <a:effectLst/>
                <a:highlight>
                  <a:srgbClr val="FFFFFF"/>
                </a:highlight>
                <a:latin typeface="Times New Roman" panose="02020603050405020304" pitchFamily="18" charset="0"/>
                <a:cs typeface="Times New Roman" panose="02020603050405020304" pitchFamily="18" charset="0"/>
              </a:rPr>
              <a:t> RFID technology can also be applied to create an engaging shopping experience for consumers by providing personalized recommendations, real-time product information, and location-based marketing.</a:t>
            </a:r>
          </a:p>
          <a:p>
            <a:endParaRPr lang="en-IN" dirty="0"/>
          </a:p>
        </p:txBody>
      </p:sp>
    </p:spTree>
    <p:extLst>
      <p:ext uri="{BB962C8B-B14F-4D97-AF65-F5344CB8AC3E}">
        <p14:creationId xmlns:p14="http://schemas.microsoft.com/office/powerpoint/2010/main" val="1875205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900A-4464-30B7-7931-790D36A10787}"/>
              </a:ext>
            </a:extLst>
          </p:cNvPr>
          <p:cNvSpPr>
            <a:spLocks noGrp="1"/>
          </p:cNvSpPr>
          <p:nvPr>
            <p:ph type="title"/>
          </p:nvPr>
        </p:nvSpPr>
        <p:spPr>
          <a:xfrm>
            <a:off x="172279" y="231153"/>
            <a:ext cx="10515600" cy="449884"/>
          </a:xfrm>
        </p:spPr>
        <p:txBody>
          <a:bodyPr>
            <a:normAutofit fontScale="90000"/>
          </a:bodyPr>
          <a:lstStyle/>
          <a:p>
            <a:r>
              <a:rPr lang="en-IN" b="1" dirty="0">
                <a:solidFill>
                  <a:schemeClr val="accent1"/>
                </a:solidFill>
                <a:highlight>
                  <a:srgbClr val="FFFFFF"/>
                </a:highlight>
                <a:latin typeface="Nunito-Sans"/>
              </a:rPr>
              <a:t>A</a:t>
            </a:r>
            <a:r>
              <a:rPr lang="en-IN" b="1" i="0" dirty="0">
                <a:solidFill>
                  <a:schemeClr val="accent1"/>
                </a:solidFill>
                <a:effectLst/>
                <a:highlight>
                  <a:srgbClr val="FFFFFF"/>
                </a:highlight>
                <a:latin typeface="Nunito-Sans"/>
              </a:rPr>
              <a:t>pplication areas</a:t>
            </a:r>
            <a:endParaRPr lang="en-IN" dirty="0">
              <a:solidFill>
                <a:schemeClr val="accent1"/>
              </a:solidFill>
            </a:endParaRPr>
          </a:p>
        </p:txBody>
      </p:sp>
      <p:sp>
        <p:nvSpPr>
          <p:cNvPr id="3" name="Content Placeholder 2">
            <a:extLst>
              <a:ext uri="{FF2B5EF4-FFF2-40B4-BE49-F238E27FC236}">
                <a16:creationId xmlns:a16="http://schemas.microsoft.com/office/drawing/2014/main" id="{543DFAD8-9E68-71C0-39C6-D5CA9BAD9D11}"/>
              </a:ext>
            </a:extLst>
          </p:cNvPr>
          <p:cNvSpPr>
            <a:spLocks noGrp="1"/>
          </p:cNvSpPr>
          <p:nvPr>
            <p:ph idx="1"/>
          </p:nvPr>
        </p:nvSpPr>
        <p:spPr>
          <a:xfrm>
            <a:off x="172279" y="954156"/>
            <a:ext cx="11854069" cy="5585791"/>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Due to its ability to provide quick and accurate identification and tracking objects, RFID technology has found widespread use in various industries.</a:t>
            </a:r>
            <a:endParaRPr lang="en-IN" sz="24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F2DC25A-E0DA-4560-BBD2-334A44BAE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03" y="2087505"/>
            <a:ext cx="2971801" cy="17108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602552-2166-DC84-C4A0-54218A2EE07C}"/>
              </a:ext>
            </a:extLst>
          </p:cNvPr>
          <p:cNvSpPr txBox="1"/>
          <p:nvPr/>
        </p:nvSpPr>
        <p:spPr>
          <a:xfrm>
            <a:off x="407503" y="3823536"/>
            <a:ext cx="3076989" cy="369332"/>
          </a:xfrm>
          <a:prstGeom prst="rect">
            <a:avLst/>
          </a:prstGeom>
          <a:noFill/>
        </p:spPr>
        <p:txBody>
          <a:bodyPr wrap="square">
            <a:spAutoFit/>
          </a:bodyPr>
          <a:lstStyle/>
          <a:p>
            <a:r>
              <a:rPr lang="en-IN" b="1" i="0" dirty="0">
                <a:solidFill>
                  <a:srgbClr val="252525"/>
                </a:solidFill>
                <a:effectLst/>
                <a:highlight>
                  <a:srgbClr val="FFFFFF"/>
                </a:highlight>
                <a:latin typeface="Nunito-Sans"/>
              </a:rPr>
              <a:t>Supply chain management</a:t>
            </a:r>
            <a:endParaRPr lang="en-IN" dirty="0"/>
          </a:p>
        </p:txBody>
      </p:sp>
      <p:pic>
        <p:nvPicPr>
          <p:cNvPr id="1030" name="Picture 6">
            <a:extLst>
              <a:ext uri="{FF2B5EF4-FFF2-40B4-BE49-F238E27FC236}">
                <a16:creationId xmlns:a16="http://schemas.microsoft.com/office/drawing/2014/main" id="{D2F42CA6-29B5-11A6-DD15-71709E7C6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806" y="2087504"/>
            <a:ext cx="2973600" cy="17108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153B27D-5400-482E-0AA1-E40A5F8A6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6070" y="2087505"/>
            <a:ext cx="2973600" cy="171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D5AA1FF-1EB9-20FC-7DBC-0FFD476BE6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298" y="4465987"/>
            <a:ext cx="3044210" cy="171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D425B4C-F271-38FD-8B1C-7AEEE1B73B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7995" y="4457273"/>
            <a:ext cx="2973600" cy="17108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E63E7A24-6E95-B663-128D-C7A7A4CB26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5056" y="4465987"/>
            <a:ext cx="2973599" cy="1709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6082E3-1068-B6E5-9291-B3CAB9D42C14}"/>
              </a:ext>
            </a:extLst>
          </p:cNvPr>
          <p:cNvSpPr txBox="1"/>
          <p:nvPr/>
        </p:nvSpPr>
        <p:spPr>
          <a:xfrm>
            <a:off x="3868806" y="3886784"/>
            <a:ext cx="3076989" cy="369332"/>
          </a:xfrm>
          <a:prstGeom prst="rect">
            <a:avLst/>
          </a:prstGeom>
          <a:noFill/>
        </p:spPr>
        <p:txBody>
          <a:bodyPr wrap="square">
            <a:spAutoFit/>
          </a:bodyPr>
          <a:lstStyle/>
          <a:p>
            <a:r>
              <a:rPr lang="en-IN" b="1" i="0" dirty="0">
                <a:solidFill>
                  <a:srgbClr val="252525"/>
                </a:solidFill>
                <a:effectLst/>
                <a:highlight>
                  <a:srgbClr val="FFFFFF"/>
                </a:highlight>
                <a:latin typeface="Nunito-Sans"/>
              </a:rPr>
              <a:t>Asset tracking</a:t>
            </a:r>
            <a:endParaRPr lang="en-IN" dirty="0"/>
          </a:p>
        </p:txBody>
      </p:sp>
      <p:sp>
        <p:nvSpPr>
          <p:cNvPr id="7" name="TextBox 6">
            <a:extLst>
              <a:ext uri="{FF2B5EF4-FFF2-40B4-BE49-F238E27FC236}">
                <a16:creationId xmlns:a16="http://schemas.microsoft.com/office/drawing/2014/main" id="{2179B05F-2D17-7E3A-EF2D-82F14B800173}"/>
              </a:ext>
            </a:extLst>
          </p:cNvPr>
          <p:cNvSpPr txBox="1"/>
          <p:nvPr/>
        </p:nvSpPr>
        <p:spPr>
          <a:xfrm>
            <a:off x="7466070" y="3917360"/>
            <a:ext cx="3076989" cy="369332"/>
          </a:xfrm>
          <a:prstGeom prst="rect">
            <a:avLst/>
          </a:prstGeom>
          <a:noFill/>
        </p:spPr>
        <p:txBody>
          <a:bodyPr wrap="square">
            <a:spAutoFit/>
          </a:bodyPr>
          <a:lstStyle/>
          <a:p>
            <a:r>
              <a:rPr lang="en-IN" b="1" i="0" dirty="0">
                <a:solidFill>
                  <a:srgbClr val="252525"/>
                </a:solidFill>
                <a:effectLst/>
                <a:highlight>
                  <a:srgbClr val="FFFFFF"/>
                </a:highlight>
                <a:latin typeface="Nunito-Sans"/>
              </a:rPr>
              <a:t>Inventory management</a:t>
            </a:r>
            <a:endParaRPr lang="en-IN" dirty="0"/>
          </a:p>
        </p:txBody>
      </p:sp>
      <p:sp>
        <p:nvSpPr>
          <p:cNvPr id="8" name="TextBox 7">
            <a:extLst>
              <a:ext uri="{FF2B5EF4-FFF2-40B4-BE49-F238E27FC236}">
                <a16:creationId xmlns:a16="http://schemas.microsoft.com/office/drawing/2014/main" id="{D0CDC29D-FD63-A414-FC46-3EB16EAE88C5}"/>
              </a:ext>
            </a:extLst>
          </p:cNvPr>
          <p:cNvSpPr txBox="1"/>
          <p:nvPr/>
        </p:nvSpPr>
        <p:spPr>
          <a:xfrm>
            <a:off x="407502" y="6195819"/>
            <a:ext cx="3076989" cy="369332"/>
          </a:xfrm>
          <a:prstGeom prst="rect">
            <a:avLst/>
          </a:prstGeom>
          <a:noFill/>
        </p:spPr>
        <p:txBody>
          <a:bodyPr wrap="square">
            <a:spAutoFit/>
          </a:bodyPr>
          <a:lstStyle/>
          <a:p>
            <a:r>
              <a:rPr lang="en-IN" b="1" i="0" dirty="0">
                <a:solidFill>
                  <a:srgbClr val="252525"/>
                </a:solidFill>
                <a:effectLst/>
                <a:highlight>
                  <a:srgbClr val="FFFFFF"/>
                </a:highlight>
                <a:latin typeface="Nunito-Sans"/>
              </a:rPr>
              <a:t>Healthcare </a:t>
            </a:r>
            <a:endParaRPr lang="en-IN" dirty="0"/>
          </a:p>
        </p:txBody>
      </p:sp>
      <p:sp>
        <p:nvSpPr>
          <p:cNvPr id="9" name="TextBox 8">
            <a:extLst>
              <a:ext uri="{FF2B5EF4-FFF2-40B4-BE49-F238E27FC236}">
                <a16:creationId xmlns:a16="http://schemas.microsoft.com/office/drawing/2014/main" id="{41D78BB5-0099-6451-AA9D-8F2C32C8AEAA}"/>
              </a:ext>
            </a:extLst>
          </p:cNvPr>
          <p:cNvSpPr txBox="1"/>
          <p:nvPr/>
        </p:nvSpPr>
        <p:spPr>
          <a:xfrm>
            <a:off x="4076300" y="6214842"/>
            <a:ext cx="3076989" cy="369332"/>
          </a:xfrm>
          <a:prstGeom prst="rect">
            <a:avLst/>
          </a:prstGeom>
          <a:noFill/>
        </p:spPr>
        <p:txBody>
          <a:bodyPr wrap="square">
            <a:spAutoFit/>
          </a:bodyPr>
          <a:lstStyle/>
          <a:p>
            <a:r>
              <a:rPr lang="en-IN" b="1" i="0" dirty="0">
                <a:solidFill>
                  <a:srgbClr val="252525"/>
                </a:solidFill>
                <a:effectLst/>
                <a:highlight>
                  <a:srgbClr val="FFFFFF"/>
                </a:highlight>
                <a:latin typeface="Nunito-Sans"/>
              </a:rPr>
              <a:t>Access control</a:t>
            </a:r>
            <a:r>
              <a:rPr lang="en-IN" b="0" i="0" dirty="0">
                <a:solidFill>
                  <a:srgbClr val="636363"/>
                </a:solidFill>
                <a:effectLst/>
                <a:highlight>
                  <a:srgbClr val="FFFFFF"/>
                </a:highlight>
                <a:latin typeface="Nunito-Sans"/>
              </a:rPr>
              <a:t> </a:t>
            </a:r>
            <a:endParaRPr lang="en-IN" dirty="0"/>
          </a:p>
        </p:txBody>
      </p:sp>
      <p:sp>
        <p:nvSpPr>
          <p:cNvPr id="10" name="TextBox 9">
            <a:extLst>
              <a:ext uri="{FF2B5EF4-FFF2-40B4-BE49-F238E27FC236}">
                <a16:creationId xmlns:a16="http://schemas.microsoft.com/office/drawing/2014/main" id="{1032B40E-2C3A-DC47-EA53-722FB8DF2F7E}"/>
              </a:ext>
            </a:extLst>
          </p:cNvPr>
          <p:cNvSpPr txBox="1"/>
          <p:nvPr/>
        </p:nvSpPr>
        <p:spPr>
          <a:xfrm>
            <a:off x="7706769" y="6183217"/>
            <a:ext cx="3076989" cy="369332"/>
          </a:xfrm>
          <a:prstGeom prst="rect">
            <a:avLst/>
          </a:prstGeom>
          <a:noFill/>
        </p:spPr>
        <p:txBody>
          <a:bodyPr wrap="square">
            <a:spAutoFit/>
          </a:bodyPr>
          <a:lstStyle/>
          <a:p>
            <a:r>
              <a:rPr lang="en-IN" b="1" i="0" dirty="0">
                <a:solidFill>
                  <a:srgbClr val="252525"/>
                </a:solidFill>
                <a:effectLst/>
                <a:highlight>
                  <a:srgbClr val="FFFFFF"/>
                </a:highlight>
                <a:latin typeface="Nunito-Sans"/>
              </a:rPr>
              <a:t>Retail</a:t>
            </a:r>
            <a:endParaRPr lang="en-IN" dirty="0"/>
          </a:p>
        </p:txBody>
      </p:sp>
    </p:spTree>
    <p:extLst>
      <p:ext uri="{BB962C8B-B14F-4D97-AF65-F5344CB8AC3E}">
        <p14:creationId xmlns:p14="http://schemas.microsoft.com/office/powerpoint/2010/main" val="17973258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2759-3D65-21A2-45D4-A824C26AE86A}"/>
              </a:ext>
            </a:extLst>
          </p:cNvPr>
          <p:cNvSpPr>
            <a:spLocks noGrp="1"/>
          </p:cNvSpPr>
          <p:nvPr>
            <p:ph type="title"/>
          </p:nvPr>
        </p:nvSpPr>
        <p:spPr>
          <a:xfrm>
            <a:off x="142461" y="231153"/>
            <a:ext cx="10515600" cy="449884"/>
          </a:xfrm>
        </p:spPr>
        <p:txBody>
          <a:bodyPr>
            <a:normAutofit fontScale="90000"/>
          </a:bodyPr>
          <a:lstStyle/>
          <a:p>
            <a:r>
              <a:rPr lang="en-IN" b="1" i="0" dirty="0">
                <a:solidFill>
                  <a:schemeClr val="accent2"/>
                </a:solidFill>
                <a:effectLst/>
                <a:highlight>
                  <a:srgbClr val="FFFFFF"/>
                </a:highlight>
                <a:latin typeface="Nunito-Sans"/>
              </a:rPr>
              <a:t>Passive vs Active RFID tags</a:t>
            </a:r>
            <a:endParaRPr lang="en-IN" dirty="0">
              <a:solidFill>
                <a:schemeClr val="accent2"/>
              </a:solidFill>
            </a:endParaRPr>
          </a:p>
        </p:txBody>
      </p:sp>
      <p:sp>
        <p:nvSpPr>
          <p:cNvPr id="3" name="Content Placeholder 2">
            <a:extLst>
              <a:ext uri="{FF2B5EF4-FFF2-40B4-BE49-F238E27FC236}">
                <a16:creationId xmlns:a16="http://schemas.microsoft.com/office/drawing/2014/main" id="{95AE3E8A-D7DF-0AD9-8A10-052EC26F3373}"/>
              </a:ext>
            </a:extLst>
          </p:cNvPr>
          <p:cNvSpPr>
            <a:spLocks noGrp="1"/>
          </p:cNvSpPr>
          <p:nvPr>
            <p:ph idx="1"/>
          </p:nvPr>
        </p:nvSpPr>
        <p:spPr>
          <a:xfrm>
            <a:off x="248477" y="924339"/>
            <a:ext cx="11857383" cy="5702508"/>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An RFID tag is a part of RFID technology, which is used to track and identify objects wirelessly, and there are two main types of RFID tags: passive and active. Each type has its own unique advantages, and the choice between them will depend on the specific needs of the application.</a:t>
            </a:r>
          </a:p>
          <a:p>
            <a:pPr algn="just"/>
            <a:r>
              <a:rPr lang="en-US" sz="2400" b="1" dirty="0">
                <a:latin typeface="Times New Roman" panose="02020603050405020304" pitchFamily="18" charset="0"/>
                <a:cs typeface="Times New Roman" panose="02020603050405020304" pitchFamily="18" charset="0"/>
              </a:rPr>
              <a:t>Passive RFID tags: </a:t>
            </a:r>
            <a:r>
              <a:rPr lang="en-US" sz="2400" dirty="0">
                <a:latin typeface="Times New Roman" panose="02020603050405020304" pitchFamily="18" charset="0"/>
                <a:cs typeface="Times New Roman" panose="02020603050405020304" pitchFamily="18" charset="0"/>
              </a:rPr>
              <a:t>These tags do not have an internal power source and rely on the energy from the RFID reader to power the tag and transmit data. Passive RFID tags are the most widely used type of RFID tag and are typically less expensive than active RFID tags. They are commonly used in applications such as retail inventory management, asset tracking, and access control. Passive sensors are also used in embedded solutions where the tag offers an unique ID for the product over its lifetime.</a:t>
            </a:r>
          </a:p>
          <a:p>
            <a:pPr algn="just"/>
            <a:r>
              <a:rPr lang="en-US" sz="2400" b="1" dirty="0">
                <a:latin typeface="Times New Roman" panose="02020603050405020304" pitchFamily="18" charset="0"/>
                <a:cs typeface="Times New Roman" panose="02020603050405020304" pitchFamily="18" charset="0"/>
              </a:rPr>
              <a:t>Active RFID tags: </a:t>
            </a:r>
            <a:r>
              <a:rPr lang="en-US" sz="2400" dirty="0">
                <a:latin typeface="Times New Roman" panose="02020603050405020304" pitchFamily="18" charset="0"/>
                <a:cs typeface="Times New Roman" panose="02020603050405020304" pitchFamily="18" charset="0"/>
              </a:rPr>
              <a:t>These tags have an internal power source, typically a battery, that allows them to transmit data over longer distances. Active RFID tags are often used in applications such as supply chain management and asset tracking, where long-range identification is required. They are generally more expensive than passive RFID tags.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85152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CBCF68-0ECB-BFF9-7DC7-2E4D7CF7FCDA}"/>
              </a:ext>
            </a:extLst>
          </p:cNvPr>
          <p:cNvPicPr>
            <a:picLocks noChangeAspect="1"/>
          </p:cNvPicPr>
          <p:nvPr/>
        </p:nvPicPr>
        <p:blipFill>
          <a:blip r:embed="rId2"/>
          <a:stretch>
            <a:fillRect/>
          </a:stretch>
        </p:blipFill>
        <p:spPr>
          <a:xfrm>
            <a:off x="1888434" y="308113"/>
            <a:ext cx="8637106" cy="3906079"/>
          </a:xfrm>
          <a:prstGeom prst="rect">
            <a:avLst/>
          </a:prstGeom>
        </p:spPr>
      </p:pic>
      <p:sp>
        <p:nvSpPr>
          <p:cNvPr id="11" name="TextBox 10">
            <a:extLst>
              <a:ext uri="{FF2B5EF4-FFF2-40B4-BE49-F238E27FC236}">
                <a16:creationId xmlns:a16="http://schemas.microsoft.com/office/drawing/2014/main" id="{8444149C-C1A5-3442-55DB-407D9650A31C}"/>
              </a:ext>
            </a:extLst>
          </p:cNvPr>
          <p:cNvSpPr txBox="1"/>
          <p:nvPr/>
        </p:nvSpPr>
        <p:spPr>
          <a:xfrm>
            <a:off x="327991" y="4471385"/>
            <a:ext cx="11648661" cy="2308324"/>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choice between passive and active RFID tags will depend on the </a:t>
            </a:r>
            <a:r>
              <a:rPr lang="en-US" sz="2400" dirty="0">
                <a:solidFill>
                  <a:schemeClr val="accent1"/>
                </a:solidFill>
                <a:latin typeface="Times New Roman" panose="02020603050405020304" pitchFamily="18" charset="0"/>
                <a:cs typeface="Times New Roman" panose="02020603050405020304" pitchFamily="18" charset="0"/>
              </a:rPr>
              <a:t>specific needs </a:t>
            </a:r>
            <a:r>
              <a:rPr lang="en-US" sz="2400" dirty="0">
                <a:latin typeface="Times New Roman" panose="02020603050405020304" pitchFamily="18" charset="0"/>
                <a:cs typeface="Times New Roman" panose="02020603050405020304" pitchFamily="18" charset="0"/>
              </a:rPr>
              <a:t>of the application. Passive RFID may be a better choice for applications that require </a:t>
            </a:r>
            <a:r>
              <a:rPr lang="en-US" sz="2400" dirty="0">
                <a:solidFill>
                  <a:schemeClr val="accent1"/>
                </a:solidFill>
                <a:latin typeface="Times New Roman" panose="02020603050405020304" pitchFamily="18" charset="0"/>
                <a:cs typeface="Times New Roman" panose="02020603050405020304" pitchFamily="18" charset="0"/>
              </a:rPr>
              <a:t>low cost</a:t>
            </a:r>
            <a:r>
              <a:rPr lang="en-US" sz="2400" dirty="0">
                <a:latin typeface="Times New Roman" panose="02020603050405020304" pitchFamily="18" charset="0"/>
                <a:cs typeface="Times New Roman" panose="02020603050405020304" pitchFamily="18" charset="0"/>
              </a:rPr>
              <a:t>, </a:t>
            </a:r>
            <a:r>
              <a:rPr lang="en-US" sz="2400" dirty="0">
                <a:solidFill>
                  <a:schemeClr val="accent1"/>
                </a:solidFill>
                <a:latin typeface="Times New Roman" panose="02020603050405020304" pitchFamily="18" charset="0"/>
                <a:cs typeface="Times New Roman" panose="02020603050405020304" pitchFamily="18" charset="0"/>
              </a:rPr>
              <a:t>small size</a:t>
            </a:r>
            <a:r>
              <a:rPr lang="en-US" sz="2400" dirty="0">
                <a:latin typeface="Times New Roman" panose="02020603050405020304" pitchFamily="18" charset="0"/>
                <a:cs typeface="Times New Roman" panose="02020603050405020304" pitchFamily="18" charset="0"/>
              </a:rPr>
              <a:t> and </a:t>
            </a:r>
            <a:r>
              <a:rPr lang="en-US" sz="2400" dirty="0">
                <a:solidFill>
                  <a:schemeClr val="accent1"/>
                </a:solidFill>
                <a:latin typeface="Times New Roman" panose="02020603050405020304" pitchFamily="18" charset="0"/>
                <a:cs typeface="Times New Roman" panose="02020603050405020304" pitchFamily="18" charset="0"/>
              </a:rPr>
              <a:t>long lifetime</a:t>
            </a:r>
            <a:r>
              <a:rPr lang="en-US" sz="2400" dirty="0">
                <a:latin typeface="Times New Roman" panose="02020603050405020304" pitchFamily="18" charset="0"/>
                <a:cs typeface="Times New Roman" panose="02020603050405020304" pitchFamily="18" charset="0"/>
              </a:rPr>
              <a:t>, while active RFID may be a better choice for applications that require </a:t>
            </a:r>
            <a:r>
              <a:rPr lang="en-US" sz="2400" dirty="0">
                <a:solidFill>
                  <a:schemeClr val="accent1"/>
                </a:solidFill>
                <a:latin typeface="Times New Roman" panose="02020603050405020304" pitchFamily="18" charset="0"/>
                <a:cs typeface="Times New Roman" panose="02020603050405020304" pitchFamily="18" charset="0"/>
              </a:rPr>
              <a:t>long range </a:t>
            </a:r>
            <a:r>
              <a:rPr lang="en-US" sz="2400" dirty="0">
                <a:latin typeface="Times New Roman" panose="02020603050405020304" pitchFamily="18" charset="0"/>
                <a:cs typeface="Times New Roman" panose="02020603050405020304" pitchFamily="18" charset="0"/>
              </a:rPr>
              <a:t>and </a:t>
            </a:r>
            <a:r>
              <a:rPr lang="en-US" sz="2400" dirty="0">
                <a:solidFill>
                  <a:schemeClr val="accent1"/>
                </a:solidFill>
                <a:latin typeface="Times New Roman" panose="02020603050405020304" pitchFamily="18" charset="0"/>
                <a:cs typeface="Times New Roman" panose="02020603050405020304" pitchFamily="18" charset="0"/>
              </a:rPr>
              <a:t>continuous data transmission</a:t>
            </a:r>
            <a:r>
              <a:rPr lang="en-US" sz="2400" dirty="0">
                <a:latin typeface="Times New Roman" panose="02020603050405020304" pitchFamily="18" charset="0"/>
                <a:cs typeface="Times New Roman" panose="02020603050405020304" pitchFamily="18" charset="0"/>
              </a:rPr>
              <a:t>. Since most of the tags in the market are passive, this guide focuses on passive RFID.</a:t>
            </a:r>
          </a:p>
          <a:p>
            <a:pPr algn="just"/>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24467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7D72-8BB8-1DD5-6D03-C0D3CC4D7044}"/>
              </a:ext>
            </a:extLst>
          </p:cNvPr>
          <p:cNvSpPr>
            <a:spLocks noGrp="1"/>
          </p:cNvSpPr>
          <p:nvPr>
            <p:ph type="title"/>
          </p:nvPr>
        </p:nvSpPr>
        <p:spPr>
          <a:xfrm>
            <a:off x="102704" y="251032"/>
            <a:ext cx="10515600" cy="430005"/>
          </a:xfrm>
        </p:spPr>
        <p:txBody>
          <a:bodyPr>
            <a:normAutofit fontScale="90000"/>
          </a:bodyPr>
          <a:lstStyle/>
          <a:p>
            <a:r>
              <a:rPr lang="en-US" b="1" i="0" dirty="0">
                <a:solidFill>
                  <a:schemeClr val="accent1"/>
                </a:solidFill>
                <a:effectLst/>
                <a:highlight>
                  <a:srgbClr val="FFFFFF"/>
                </a:highlight>
                <a:latin typeface="Nunito-Sans"/>
              </a:rPr>
              <a:t>Components of an RFID system</a:t>
            </a:r>
            <a:endParaRPr lang="en-IN" b="1" dirty="0">
              <a:solidFill>
                <a:schemeClr val="accent1"/>
              </a:solidFill>
            </a:endParaRPr>
          </a:p>
        </p:txBody>
      </p:sp>
      <p:sp>
        <p:nvSpPr>
          <p:cNvPr id="3" name="Content Placeholder 2">
            <a:extLst>
              <a:ext uri="{FF2B5EF4-FFF2-40B4-BE49-F238E27FC236}">
                <a16:creationId xmlns:a16="http://schemas.microsoft.com/office/drawing/2014/main" id="{EC525D3C-A8A2-D89E-00C1-2422305EF54A}"/>
              </a:ext>
            </a:extLst>
          </p:cNvPr>
          <p:cNvSpPr>
            <a:spLocks noGrp="1"/>
          </p:cNvSpPr>
          <p:nvPr>
            <p:ph idx="1"/>
          </p:nvPr>
        </p:nvSpPr>
        <p:spPr>
          <a:xfrm>
            <a:off x="218661" y="1093304"/>
            <a:ext cx="11807687" cy="5513664"/>
          </a:xfrm>
        </p:spPr>
        <p:txBody>
          <a:bodyPr>
            <a:normAutofit fontScale="92500"/>
          </a:bodyPr>
          <a:lstStyle/>
          <a:p>
            <a:pPr algn="just">
              <a:lnSpc>
                <a:spcPct val="150000"/>
              </a:lnSpc>
            </a:pPr>
            <a:r>
              <a:rPr lang="en-US" sz="2400" dirty="0">
                <a:latin typeface="Times New Roman" panose="02020603050405020304" pitchFamily="18" charset="0"/>
                <a:cs typeface="Times New Roman" panose="02020603050405020304" pitchFamily="18" charset="0"/>
              </a:rPr>
              <a:t>An RFID tag is a part of RFID technology. It is a small device that contains a microchip and an antenna, which work together to transmit and receive data wirelessly using radio waves.</a:t>
            </a:r>
          </a:p>
          <a:p>
            <a:pPr algn="just">
              <a:lnSpc>
                <a:spcPct val="150000"/>
              </a:lnSpc>
            </a:pPr>
            <a:r>
              <a:rPr lang="en-US" sz="2400" dirty="0">
                <a:latin typeface="Times New Roman" panose="02020603050405020304" pitchFamily="18" charset="0"/>
                <a:cs typeface="Times New Roman" panose="02020603050405020304" pitchFamily="18" charset="0"/>
              </a:rPr>
              <a:t>An RFID system, on the other hand, includes not only the RFID tags, but also the RFID readers, the host system, and other components that work together to identify, track, and manage objects. </a:t>
            </a:r>
          </a:p>
          <a:p>
            <a:pPr algn="just">
              <a:lnSpc>
                <a:spcPct val="150000"/>
              </a:lnSpc>
            </a:pPr>
            <a:r>
              <a:rPr lang="en-US" sz="2400" dirty="0">
                <a:latin typeface="Times New Roman" panose="02020603050405020304" pitchFamily="18" charset="0"/>
                <a:cs typeface="Times New Roman" panose="02020603050405020304" pitchFamily="18" charset="0"/>
              </a:rPr>
              <a:t>An RFID system is the complete solution that uses the RFID technology to solve specific business problems or address application requirements.</a:t>
            </a:r>
          </a:p>
          <a:p>
            <a:pPr algn="just">
              <a:lnSpc>
                <a:spcPct val="150000"/>
              </a:lnSpc>
            </a:pPr>
            <a:r>
              <a:rPr lang="en-US" sz="2400" dirty="0">
                <a:latin typeface="Times New Roman" panose="02020603050405020304" pitchFamily="18" charset="0"/>
                <a:cs typeface="Times New Roman" panose="02020603050405020304" pitchFamily="18" charset="0"/>
              </a:rPr>
              <a:t>An RFID system typically consists of the following main components: the reader, the antenna, the tag, and the host system. Each component plays a critical role in the overall operation of the system.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0091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5632C5-3B24-6D9B-91C3-2EC6FFEFC04A}"/>
              </a:ext>
            </a:extLst>
          </p:cNvPr>
          <p:cNvPicPr>
            <a:picLocks noChangeAspect="1"/>
          </p:cNvPicPr>
          <p:nvPr/>
        </p:nvPicPr>
        <p:blipFill>
          <a:blip r:embed="rId2"/>
          <a:stretch>
            <a:fillRect/>
          </a:stretch>
        </p:blipFill>
        <p:spPr>
          <a:xfrm>
            <a:off x="566530" y="1219200"/>
            <a:ext cx="11002618" cy="4419600"/>
          </a:xfrm>
          <a:prstGeom prst="rect">
            <a:avLst/>
          </a:prstGeom>
        </p:spPr>
      </p:pic>
    </p:spTree>
    <p:extLst>
      <p:ext uri="{BB962C8B-B14F-4D97-AF65-F5344CB8AC3E}">
        <p14:creationId xmlns:p14="http://schemas.microsoft.com/office/powerpoint/2010/main" val="239721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744DDD-12D4-620F-0156-849B9B7F71C2}"/>
              </a:ext>
            </a:extLst>
          </p:cNvPr>
          <p:cNvSpPr>
            <a:spLocks noGrp="1"/>
          </p:cNvSpPr>
          <p:nvPr>
            <p:ph idx="1"/>
          </p:nvPr>
        </p:nvSpPr>
        <p:spPr>
          <a:xfrm>
            <a:off x="255036" y="251847"/>
            <a:ext cx="11681927" cy="3177153"/>
          </a:xfrm>
        </p:spPr>
        <p:txBody>
          <a:bodyPr>
            <a:normAutofit fontScale="77500" lnSpcReduction="20000"/>
          </a:bodyPr>
          <a:lstStyle/>
          <a:p>
            <a:pPr algn="just">
              <a:lnSpc>
                <a:spcPct val="200000"/>
              </a:lnSpc>
            </a:pPr>
            <a:r>
              <a:rPr lang="en-US" b="0" i="0" dirty="0">
                <a:solidFill>
                  <a:srgbClr val="000000"/>
                </a:solidFill>
                <a:effectLst/>
                <a:highlight>
                  <a:srgbClr val="FFFFFF"/>
                </a:highlight>
                <a:latin typeface="HuaweiSans"/>
              </a:rPr>
              <a:t>In summary, </a:t>
            </a:r>
            <a:r>
              <a:rPr lang="en-US" b="0" i="0" dirty="0">
                <a:solidFill>
                  <a:schemeClr val="accent6"/>
                </a:solidFill>
                <a:effectLst/>
                <a:highlight>
                  <a:srgbClr val="FFFFFF"/>
                </a:highlight>
                <a:latin typeface="HuaweiSans"/>
              </a:rPr>
              <a:t>ad hoc </a:t>
            </a:r>
            <a:r>
              <a:rPr lang="en-US" b="0" i="0" dirty="0">
                <a:solidFill>
                  <a:srgbClr val="000000"/>
                </a:solidFill>
                <a:effectLst/>
                <a:highlight>
                  <a:srgbClr val="FFFFFF"/>
                </a:highlight>
                <a:latin typeface="HuaweiSans"/>
              </a:rPr>
              <a:t>mode WLANs are suitable for small, spontaneous, and temporary networks where devices communicate directly with each other. </a:t>
            </a:r>
            <a:r>
              <a:rPr lang="en-US" b="0" i="0" dirty="0">
                <a:solidFill>
                  <a:schemeClr val="accent6"/>
                </a:solidFill>
                <a:effectLst/>
                <a:highlight>
                  <a:srgbClr val="FFFFFF"/>
                </a:highlight>
                <a:latin typeface="HuaweiSans"/>
              </a:rPr>
              <a:t>Infrastructure</a:t>
            </a:r>
            <a:r>
              <a:rPr lang="en-US" b="0" i="0" dirty="0">
                <a:solidFill>
                  <a:srgbClr val="000000"/>
                </a:solidFill>
                <a:effectLst/>
                <a:highlight>
                  <a:srgbClr val="FFFFFF"/>
                </a:highlight>
                <a:latin typeface="HuaweiSans"/>
              </a:rPr>
              <a:t> mode WLANs are ideal for larger, more permanent networks that require centralized management, extended coverage, and integration with a wired infrastructure. The choice between these modes depends on the </a:t>
            </a:r>
            <a:r>
              <a:rPr lang="en-US" b="0" i="0" dirty="0">
                <a:solidFill>
                  <a:schemeClr val="accent6"/>
                </a:solidFill>
                <a:effectLst/>
                <a:highlight>
                  <a:srgbClr val="FFFFFF"/>
                </a:highlight>
                <a:latin typeface="HuaweiSans"/>
              </a:rPr>
              <a:t>specific requirements </a:t>
            </a:r>
            <a:r>
              <a:rPr lang="en-US" b="0" i="0" dirty="0">
                <a:solidFill>
                  <a:srgbClr val="000000"/>
                </a:solidFill>
                <a:effectLst/>
                <a:highlight>
                  <a:srgbClr val="FFFFFF"/>
                </a:highlight>
                <a:latin typeface="HuaweiSans"/>
              </a:rPr>
              <a:t>and </a:t>
            </a:r>
            <a:r>
              <a:rPr lang="en-US" b="0" i="0" dirty="0">
                <a:solidFill>
                  <a:schemeClr val="accent6"/>
                </a:solidFill>
                <a:effectLst/>
                <a:highlight>
                  <a:srgbClr val="FFFFFF"/>
                </a:highlight>
                <a:latin typeface="HuaweiSans"/>
              </a:rPr>
              <a:t>use cases </a:t>
            </a:r>
            <a:r>
              <a:rPr lang="en-US" b="0" i="0" dirty="0">
                <a:solidFill>
                  <a:srgbClr val="000000"/>
                </a:solidFill>
                <a:effectLst/>
                <a:highlight>
                  <a:srgbClr val="FFFFFF"/>
                </a:highlight>
                <a:latin typeface="HuaweiSans"/>
              </a:rPr>
              <a:t>of the </a:t>
            </a:r>
            <a:r>
              <a:rPr lang="en-US" b="0" i="0" dirty="0">
                <a:solidFill>
                  <a:schemeClr val="accent2"/>
                </a:solidFill>
                <a:effectLst/>
                <a:highlight>
                  <a:srgbClr val="FFFFFF"/>
                </a:highlight>
                <a:latin typeface="HuaweiSans"/>
              </a:rPr>
              <a:t>wireless network</a:t>
            </a:r>
            <a:r>
              <a:rPr lang="en-US" b="0" i="0" dirty="0">
                <a:solidFill>
                  <a:srgbClr val="000000"/>
                </a:solidFill>
                <a:effectLst/>
                <a:highlight>
                  <a:srgbClr val="FFFFFF"/>
                </a:highlight>
                <a:latin typeface="HuaweiSans"/>
              </a:rPr>
              <a:t>.</a:t>
            </a:r>
            <a:endParaRPr lang="en-IN" dirty="0"/>
          </a:p>
        </p:txBody>
      </p:sp>
      <p:pic>
        <p:nvPicPr>
          <p:cNvPr id="1026" name="Picture 2" descr="Ad-hoc mode vs. Infrastructure mode IEEE802.11 introduced ...">
            <a:extLst>
              <a:ext uri="{FF2B5EF4-FFF2-40B4-BE49-F238E27FC236}">
                <a16:creationId xmlns:a16="http://schemas.microsoft.com/office/drawing/2014/main" id="{A68E95EB-270E-4A54-84DE-AFCA4AC1E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002" y="3305013"/>
            <a:ext cx="920599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5880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0B000D-46D0-2811-0349-803128B2A757}"/>
              </a:ext>
            </a:extLst>
          </p:cNvPr>
          <p:cNvSpPr>
            <a:spLocks noGrp="1"/>
          </p:cNvSpPr>
          <p:nvPr>
            <p:ph idx="1"/>
          </p:nvPr>
        </p:nvSpPr>
        <p:spPr>
          <a:xfrm>
            <a:off x="188843" y="347870"/>
            <a:ext cx="11728174" cy="6062869"/>
          </a:xfrm>
        </p:spPr>
        <p:txBody>
          <a:bodyPr>
            <a:noAutofit/>
          </a:bodyPr>
          <a:lstStyle/>
          <a:p>
            <a:pPr algn="just"/>
            <a:r>
              <a:rPr lang="en-US" sz="2400" dirty="0">
                <a:solidFill>
                  <a:schemeClr val="accent1"/>
                </a:solidFill>
                <a:latin typeface="Times New Roman" panose="02020603050405020304" pitchFamily="18" charset="0"/>
                <a:cs typeface="Times New Roman" panose="02020603050405020304" pitchFamily="18" charset="0"/>
              </a:rPr>
              <a:t>Reader:</a:t>
            </a:r>
            <a:r>
              <a:rPr lang="en-US" sz="2400" dirty="0">
                <a:latin typeface="Times New Roman" panose="02020603050405020304" pitchFamily="18" charset="0"/>
                <a:cs typeface="Times New Roman" panose="02020603050405020304" pitchFamily="18" charset="0"/>
              </a:rPr>
              <a:t> The reader is the heart of the RFID system. It is responsible for transmitting the radio frequency energy to activate the tag and for receiving and decoding the data transmitted by the tag. The reader typically consists of a radio frequency (RF) module, a microprocessor, and an interface for connecting to the host system.</a:t>
            </a:r>
          </a:p>
          <a:p>
            <a:pPr algn="just"/>
            <a:r>
              <a:rPr lang="en-US" sz="2400" dirty="0">
                <a:solidFill>
                  <a:schemeClr val="accent1"/>
                </a:solidFill>
                <a:latin typeface="Times New Roman" panose="02020603050405020304" pitchFamily="18" charset="0"/>
                <a:cs typeface="Times New Roman" panose="02020603050405020304" pitchFamily="18" charset="0"/>
              </a:rPr>
              <a:t>Antenna:</a:t>
            </a:r>
            <a:r>
              <a:rPr lang="en-US" sz="2400" dirty="0">
                <a:latin typeface="Times New Roman" panose="02020603050405020304" pitchFamily="18" charset="0"/>
                <a:cs typeface="Times New Roman" panose="02020603050405020304" pitchFamily="18" charset="0"/>
              </a:rPr>
              <a:t> The antenna is responsible for transmitting the radio frequency energy from the reader to the tag and for receiving the data transmitted by the tag. The antenna can be designed in various shapes and sizes to suit different applications, and it can be integrated into the reader or attached as a separate component. </a:t>
            </a:r>
          </a:p>
          <a:p>
            <a:pPr algn="just"/>
            <a:r>
              <a:rPr lang="en-US" sz="2400" dirty="0">
                <a:solidFill>
                  <a:schemeClr val="accent1"/>
                </a:solidFill>
                <a:latin typeface="Times New Roman" panose="02020603050405020304" pitchFamily="18" charset="0"/>
                <a:cs typeface="Times New Roman" panose="02020603050405020304" pitchFamily="18" charset="0"/>
              </a:rPr>
              <a:t>Tag:</a:t>
            </a:r>
            <a:r>
              <a:rPr lang="en-US" sz="2400" dirty="0">
                <a:latin typeface="Times New Roman" panose="02020603050405020304" pitchFamily="18" charset="0"/>
                <a:cs typeface="Times New Roman" panose="02020603050405020304" pitchFamily="18" charset="0"/>
              </a:rPr>
              <a:t> The tag is the component that is attached to the item being tracked. It contains a microchip and an antenna (a tag also has an antenna, don’t mix it up with the reader’s antenna), and it is responsible for storing and transmitting the data associated with the item. The tag can be passive, relying on the energy transmitted from the reader to activate and transmit its data, or it can be active, with its own power source.</a:t>
            </a:r>
          </a:p>
          <a:p>
            <a:pPr algn="just"/>
            <a:r>
              <a:rPr lang="en-US" sz="2400" dirty="0">
                <a:solidFill>
                  <a:schemeClr val="accent1"/>
                </a:solidFill>
                <a:latin typeface="Times New Roman" panose="02020603050405020304" pitchFamily="18" charset="0"/>
                <a:cs typeface="Times New Roman" panose="02020603050405020304" pitchFamily="18" charset="0"/>
              </a:rPr>
              <a:t>Host system: </a:t>
            </a:r>
            <a:r>
              <a:rPr lang="en-US" sz="2400" dirty="0">
                <a:latin typeface="Times New Roman" panose="02020603050405020304" pitchFamily="18" charset="0"/>
                <a:cs typeface="Times New Roman" panose="02020603050405020304" pitchFamily="18" charset="0"/>
              </a:rPr>
              <a:t>The host system refers to the software and hardware infrastructure that manages and controls the RFID system. It typically consists of a computer, server or cloud-based platform that runs software, which communicates with RFID readers and collects data from RFID tags.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71564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2F3F-9D64-B24C-4994-3C64049BA77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2AB2294-5A61-FEBF-D201-3595B2522103}"/>
              </a:ext>
            </a:extLst>
          </p:cNvPr>
          <p:cNvSpPr>
            <a:spLocks noGrp="1"/>
          </p:cNvSpPr>
          <p:nvPr>
            <p:ph idx="1"/>
          </p:nvPr>
        </p:nvSpPr>
        <p:spPr>
          <a:xfrm>
            <a:off x="838200" y="1825625"/>
            <a:ext cx="10515600" cy="3322845"/>
          </a:xfrm>
        </p:spPr>
        <p:txBody>
          <a:bodyPr/>
          <a:lstStyle/>
          <a:p>
            <a:endParaRPr lang="en-IN" dirty="0"/>
          </a:p>
        </p:txBody>
      </p:sp>
      <p:sp>
        <p:nvSpPr>
          <p:cNvPr id="7" name="TextBox 6">
            <a:extLst>
              <a:ext uri="{FF2B5EF4-FFF2-40B4-BE49-F238E27FC236}">
                <a16:creationId xmlns:a16="http://schemas.microsoft.com/office/drawing/2014/main" id="{7539F8D7-2AEB-1238-A123-98B34723B9E3}"/>
              </a:ext>
            </a:extLst>
          </p:cNvPr>
          <p:cNvSpPr txBox="1"/>
          <p:nvPr/>
        </p:nvSpPr>
        <p:spPr>
          <a:xfrm>
            <a:off x="2661202" y="5550861"/>
            <a:ext cx="6097656" cy="646331"/>
          </a:xfrm>
          <a:prstGeom prst="rect">
            <a:avLst/>
          </a:prstGeom>
          <a:noFill/>
        </p:spPr>
        <p:txBody>
          <a:bodyPr wrap="square">
            <a:spAutoFit/>
          </a:bodyPr>
          <a:lstStyle/>
          <a:p>
            <a:r>
              <a:rPr lang="en-IN" dirty="0"/>
              <a:t>https://rfid.averydennison.com/en/home/explore-rfid/rfid-technology-basics.html</a:t>
            </a:r>
          </a:p>
        </p:txBody>
      </p:sp>
    </p:spTree>
    <p:extLst>
      <p:ext uri="{BB962C8B-B14F-4D97-AF65-F5344CB8AC3E}">
        <p14:creationId xmlns:p14="http://schemas.microsoft.com/office/powerpoint/2010/main" val="2924793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TotalTime>
  <Words>9381</Words>
  <Application>Microsoft Office PowerPoint</Application>
  <PresentationFormat>Widescreen</PresentationFormat>
  <Paragraphs>429</Paragraphs>
  <Slides>91</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91</vt:i4>
      </vt:variant>
    </vt:vector>
  </HeadingPairs>
  <TitlesOfParts>
    <vt:vector size="104" baseType="lpstr">
      <vt:lpstr>Arial</vt:lpstr>
      <vt:lpstr>Calibri</vt:lpstr>
      <vt:lpstr>Calibri Light</vt:lpstr>
      <vt:lpstr>Cambria Math</vt:lpstr>
      <vt:lpstr>Google Sans</vt:lpstr>
      <vt:lpstr>HuaweiSans</vt:lpstr>
      <vt:lpstr>Nunito</vt:lpstr>
      <vt:lpstr>Nunito-Sans</vt:lpstr>
      <vt:lpstr>Source Sans Pro</vt:lpstr>
      <vt:lpstr>Times New Roman</vt:lpstr>
      <vt:lpstr>var(--ff-lato)</vt:lpstr>
      <vt:lpstr>Wingdings</vt:lpstr>
      <vt:lpstr>Office Theme</vt:lpstr>
      <vt:lpstr>Overview of Wireless Systems:</vt:lpstr>
      <vt:lpstr>Infrastructure-based vs Ad-hoc</vt:lpstr>
      <vt:lpstr>PowerPoint Presentation</vt:lpstr>
      <vt:lpstr>Differences between Infrastructure and Infrastructure-less Networks (Ad hoc)</vt:lpstr>
      <vt:lpstr>PowerPoint Presentation</vt:lpstr>
      <vt:lpstr>PowerPoint Presentation</vt:lpstr>
      <vt:lpstr>PowerPoint Presentation</vt:lpstr>
      <vt:lpstr>PowerPoint Presentation</vt:lpstr>
      <vt:lpstr>PowerPoint Presentation</vt:lpstr>
      <vt:lpstr>Wireless LANs</vt:lpstr>
      <vt:lpstr>PowerPoint Presentation</vt:lpstr>
      <vt:lpstr>PowerPoint Presentation</vt:lpstr>
      <vt:lpstr>WLAN</vt:lpstr>
      <vt:lpstr>WLAN architecture</vt:lpstr>
      <vt:lpstr>PowerPoint Presentation</vt:lpstr>
      <vt:lpstr>Advantages of WLAN</vt:lpstr>
      <vt:lpstr>PowerPoint Presentation</vt:lpstr>
      <vt:lpstr>Types of WLAN</vt:lpstr>
      <vt:lpstr>Flavours of WLAN</vt:lpstr>
      <vt:lpstr>PowerPoint Presentation</vt:lpstr>
      <vt:lpstr>Cellular System </vt:lpstr>
      <vt:lpstr>PowerPoint Presentation</vt:lpstr>
      <vt:lpstr>Cellular System Architecture</vt:lpstr>
      <vt:lpstr>PowerPoint Presentation</vt:lpstr>
      <vt:lpstr>PowerPoint Presentation</vt:lpstr>
      <vt:lpstr>PowerPoint Presentation</vt:lpstr>
      <vt:lpstr>PowerPoint Presentation</vt:lpstr>
      <vt:lpstr>PowerPoint Presentation</vt:lpstr>
      <vt:lpstr>Advantage of using small cells</vt:lpstr>
      <vt:lpstr>Disadvantages of using small cells</vt:lpstr>
      <vt:lpstr>PowerPoint Presentation</vt:lpstr>
      <vt:lpstr>Channel Assignment Strategies</vt:lpstr>
      <vt:lpstr>PowerPoint Presentation</vt:lpstr>
      <vt:lpstr>Handoff Strategies</vt:lpstr>
      <vt:lpstr>PowerPoint Presentation</vt:lpstr>
      <vt:lpstr>PowerPoint Presentation</vt:lpstr>
      <vt:lpstr>PowerPoint Presentation</vt:lpstr>
      <vt:lpstr>Wireless Sensor Network</vt:lpstr>
      <vt:lpstr>Wireless Sensor Network Architecture</vt:lpstr>
      <vt:lpstr>WSN Network Topologies</vt:lpstr>
      <vt:lpstr>Components of WSN</vt:lpstr>
      <vt:lpstr>Advantages</vt:lpstr>
      <vt:lpstr>Disadvantages</vt:lpstr>
      <vt:lpstr>Bluetooth</vt:lpstr>
      <vt:lpstr>Key Features of Bluetooth </vt:lpstr>
      <vt:lpstr>Architecture of Bluetooth </vt:lpstr>
      <vt:lpstr>PowerPoint Presentation</vt:lpstr>
      <vt:lpstr>PowerPoint Presentation</vt:lpstr>
      <vt:lpstr>PowerPoint Presentation</vt:lpstr>
      <vt:lpstr>PowerPoint Presentation</vt:lpstr>
      <vt:lpstr>Bluetooth Protocol Stack</vt:lpstr>
      <vt:lpstr>PowerPoint Presentation</vt:lpstr>
      <vt:lpstr>PowerPoint Presentation</vt:lpstr>
      <vt:lpstr>What is Wi-Fi?</vt:lpstr>
      <vt:lpstr>IEEE 802.11 Architecture</vt:lpstr>
      <vt:lpstr>PowerPoint Presentation</vt:lpstr>
      <vt:lpstr>Frame Format of IEEE 802.11</vt:lpstr>
      <vt:lpstr>PowerPoint Presentation</vt:lpstr>
      <vt:lpstr>PowerPoint Presentation</vt:lpstr>
      <vt:lpstr>PowerPoint Presentation</vt:lpstr>
      <vt:lpstr>PowerPoint Presentation</vt:lpstr>
      <vt:lpstr>PowerPoint Presentation</vt:lpstr>
      <vt:lpstr>PowerPoint Presentation</vt:lpstr>
      <vt:lpstr>WiMAX</vt:lpstr>
      <vt:lpstr>WiMAX Architecture </vt:lpstr>
      <vt:lpstr>PowerPoint Presentation</vt:lpstr>
      <vt:lpstr>IEEE 802.16 Protocol Stack</vt:lpstr>
      <vt:lpstr>PowerPoint Presentation</vt:lpstr>
      <vt:lpstr>PowerPoint Presentation</vt:lpstr>
      <vt:lpstr>MAC Sublayer Features</vt:lpstr>
      <vt:lpstr>PowerPoint Presentation</vt:lpstr>
      <vt:lpstr>PowerPoint Presentation</vt:lpstr>
      <vt:lpstr>ZigBee or Xbee</vt:lpstr>
      <vt:lpstr>Zigbee architecture </vt:lpstr>
      <vt:lpstr>PowerPoint Presentation</vt:lpstr>
      <vt:lpstr>Types of ZigBee Devices: </vt:lpstr>
      <vt:lpstr>Zigbee topologies</vt:lpstr>
      <vt:lpstr>PowerPoint Presentation</vt:lpstr>
      <vt:lpstr>General Characteristics of Zigbee Standard:</vt:lpstr>
      <vt:lpstr>Features of Zigbee:</vt:lpstr>
      <vt:lpstr>PowerPoint Presentation</vt:lpstr>
      <vt:lpstr>PowerPoint Presentation</vt:lpstr>
      <vt:lpstr>What is RFID technology </vt:lpstr>
      <vt:lpstr>Main benefits of RFID</vt:lpstr>
      <vt:lpstr>Application areas</vt:lpstr>
      <vt:lpstr>Passive vs Active RFID tags</vt:lpstr>
      <vt:lpstr>PowerPoint Presentation</vt:lpstr>
      <vt:lpstr>Components of an RFID system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Mitesh Solanki</cp:lastModifiedBy>
  <cp:revision>67</cp:revision>
  <dcterms:created xsi:type="dcterms:W3CDTF">2024-07-07T12:29:05Z</dcterms:created>
  <dcterms:modified xsi:type="dcterms:W3CDTF">2024-08-12T04:40:10Z</dcterms:modified>
</cp:coreProperties>
</file>